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7" r:id="rId4"/>
    <p:sldId id="258" r:id="rId5"/>
    <p:sldId id="264" r:id="rId6"/>
    <p:sldId id="271" r:id="rId7"/>
    <p:sldId id="272" r:id="rId8"/>
    <p:sldId id="273" r:id="rId9"/>
    <p:sldId id="259" r:id="rId10"/>
    <p:sldId id="260" r:id="rId11"/>
    <p:sldId id="274" r:id="rId12"/>
    <p:sldId id="275" r:id="rId13"/>
    <p:sldId id="269" r:id="rId14"/>
    <p:sldId id="276" r:id="rId15"/>
    <p:sldId id="278" r:id="rId16"/>
    <p:sldId id="262" r:id="rId17"/>
    <p:sldId id="279" r:id="rId18"/>
    <p:sldId id="261" r:id="rId19"/>
    <p:sldId id="280" r:id="rId20"/>
    <p:sldId id="263" r:id="rId21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33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08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69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66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08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8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70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46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57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06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45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5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4.png"/><Relationship Id="rId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C829BA-4CC3-43C3-A56D-1E97052512A1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10.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94F24-FD62-47E6-ADBE-C17F83472670}"/>
              </a:ext>
            </a:extLst>
          </p:cNvPr>
          <p:cNvSpPr txBox="1"/>
          <p:nvPr/>
        </p:nvSpPr>
        <p:spPr>
          <a:xfrm>
            <a:off x="993614" y="2865799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기존 결과와 비교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96777A8-2A1E-4399-9743-BB2D0A04F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750" y="948281"/>
            <a:ext cx="2588754" cy="36957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2ED922D-D39A-4636-9F8C-A7E55BDC6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431" y="948281"/>
            <a:ext cx="2588754" cy="36957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07C8B3-C311-4E2D-BC8E-D65A2F836C1D}"/>
              </a:ext>
            </a:extLst>
          </p:cNvPr>
          <p:cNvSpPr txBox="1"/>
          <p:nvPr/>
        </p:nvSpPr>
        <p:spPr>
          <a:xfrm>
            <a:off x="5591750" y="13045"/>
            <a:ext cx="6016263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기존 결과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8E37F0B-0938-4DE9-8C61-6785113BA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6317" y="948281"/>
            <a:ext cx="2588754" cy="36957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44CF9FC-A477-4E29-B51A-AD6EDE3A6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5071" y="948281"/>
            <a:ext cx="2588755" cy="36957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810E1A-BF7E-4CF2-AD84-50668090D5D0}"/>
              </a:ext>
            </a:extLst>
          </p:cNvPr>
          <p:cNvSpPr txBox="1"/>
          <p:nvPr/>
        </p:nvSpPr>
        <p:spPr>
          <a:xfrm>
            <a:off x="5591750" y="4835636"/>
            <a:ext cx="6016263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수정 결과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C87B1FA-8978-46FF-A935-AE0FA7F1A8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7712" y="5642932"/>
            <a:ext cx="2588754" cy="369578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1032057-1614-4436-A069-46641740E1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2431" y="5642932"/>
            <a:ext cx="2588754" cy="369578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6481979-9EAE-40C6-8AC1-BDBF1C6FCE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6317" y="5617639"/>
            <a:ext cx="2588754" cy="369578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976CE44-F41D-4714-98BD-4E57A0BD2A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95071" y="5617637"/>
            <a:ext cx="2588755" cy="36957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C829BA-4CC3-43C3-A56D-1E97052512A1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10.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94F24-FD62-47E6-ADBE-C17F83472670}"/>
              </a:ext>
            </a:extLst>
          </p:cNvPr>
          <p:cNvSpPr txBox="1"/>
          <p:nvPr/>
        </p:nvSpPr>
        <p:spPr>
          <a:xfrm>
            <a:off x="993614" y="2865799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기존 결과와 비교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7C8B3-C311-4E2D-BC8E-D65A2F836C1D}"/>
              </a:ext>
            </a:extLst>
          </p:cNvPr>
          <p:cNvSpPr txBox="1"/>
          <p:nvPr/>
        </p:nvSpPr>
        <p:spPr>
          <a:xfrm>
            <a:off x="5591750" y="13045"/>
            <a:ext cx="6016263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기존 결과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810E1A-BF7E-4CF2-AD84-50668090D5D0}"/>
              </a:ext>
            </a:extLst>
          </p:cNvPr>
          <p:cNvSpPr txBox="1"/>
          <p:nvPr/>
        </p:nvSpPr>
        <p:spPr>
          <a:xfrm>
            <a:off x="5591750" y="4835636"/>
            <a:ext cx="6016263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수정 결과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DE2695-95AB-40D9-AC36-BB655AA4F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751" y="5593924"/>
            <a:ext cx="2588754" cy="36957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DB823E-7DF7-423A-9DE9-94C3A24AD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505" y="5593923"/>
            <a:ext cx="2588754" cy="36957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6FFE8A-B93F-428D-8CEC-C68A2FCD3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6317" y="5593924"/>
            <a:ext cx="2588754" cy="36957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31E3D7-B32E-43C2-B446-3EA9CC2D2D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5071" y="5598486"/>
            <a:ext cx="2588754" cy="36957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95C4A83-38A9-49D1-948C-BBDC60ED65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8738" y="948283"/>
            <a:ext cx="2588754" cy="36957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2D06BDC-8AB4-4FC8-B490-2343D12E2C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7492" y="948283"/>
            <a:ext cx="2588753" cy="36957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65E3D7-EA93-4B6C-A1FF-D3B17092D1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6318" y="948283"/>
            <a:ext cx="2588753" cy="369578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3DD97AF-9A1B-424B-8547-A7A03085C6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76701" y="948284"/>
            <a:ext cx="2588753" cy="36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90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C829BA-4CC3-43C3-A56D-1E97052512A1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10.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94F24-FD62-47E6-ADBE-C17F83472670}"/>
              </a:ext>
            </a:extLst>
          </p:cNvPr>
          <p:cNvSpPr txBox="1"/>
          <p:nvPr/>
        </p:nvSpPr>
        <p:spPr>
          <a:xfrm>
            <a:off x="993614" y="2865799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기존 결과와 비교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7C8B3-C311-4E2D-BC8E-D65A2F836C1D}"/>
              </a:ext>
            </a:extLst>
          </p:cNvPr>
          <p:cNvSpPr txBox="1"/>
          <p:nvPr/>
        </p:nvSpPr>
        <p:spPr>
          <a:xfrm>
            <a:off x="5591750" y="13045"/>
            <a:ext cx="6016263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기존 결과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810E1A-BF7E-4CF2-AD84-50668090D5D0}"/>
              </a:ext>
            </a:extLst>
          </p:cNvPr>
          <p:cNvSpPr txBox="1"/>
          <p:nvPr/>
        </p:nvSpPr>
        <p:spPr>
          <a:xfrm>
            <a:off x="5591750" y="4835636"/>
            <a:ext cx="6016263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수정 결과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2439C1-691A-4017-A20F-CDA89F832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737" y="948281"/>
            <a:ext cx="2588754" cy="36957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950F8B-E220-4721-815B-80473EC03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491" y="948281"/>
            <a:ext cx="2588754" cy="36957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0BE138-58AA-4DAE-BBC2-2769453E3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750" y="5617640"/>
            <a:ext cx="2588754" cy="36957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7B29D20-1374-4256-97FC-4190A8E3C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0504" y="5617639"/>
            <a:ext cx="2588755" cy="36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61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C829BA-4CC3-43C3-A56D-1E97052512A1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11.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94F24-FD62-47E6-ADBE-C17F83472670}"/>
              </a:ext>
            </a:extLst>
          </p:cNvPr>
          <p:cNvSpPr txBox="1"/>
          <p:nvPr/>
        </p:nvSpPr>
        <p:spPr>
          <a:xfrm>
            <a:off x="993614" y="2865799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한계 및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발전 사항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82710-4C3C-49EE-B277-0E6F8819E734}"/>
              </a:ext>
            </a:extLst>
          </p:cNvPr>
          <p:cNvSpPr txBox="1"/>
          <p:nvPr/>
        </p:nvSpPr>
        <p:spPr>
          <a:xfrm>
            <a:off x="5775429" y="4939951"/>
            <a:ext cx="11977637" cy="45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2.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보다 정교한 검출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+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검정색 </a:t>
            </a:r>
            <a:r>
              <a:rPr lang="ko-KR" altLang="en-US" dirty="0" err="1">
                <a:latin typeface="Verdana Pro Cond" panose="020B0606030504040204" pitchFamily="34" charset="0"/>
                <a:sym typeface="Wingdings" panose="05000000000000000000" pitchFamily="2" charset="2"/>
              </a:rPr>
              <a:t>에지에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 대한 올바른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Shadow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판단 가능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EAF9E7-D909-4A68-9B08-35A37297A06A}"/>
              </a:ext>
            </a:extLst>
          </p:cNvPr>
          <p:cNvSpPr txBox="1"/>
          <p:nvPr/>
        </p:nvSpPr>
        <p:spPr>
          <a:xfrm>
            <a:off x="5775429" y="213010"/>
            <a:ext cx="11977637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1.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기존의 알고리즘에서 다른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surface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에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있으면 검출되지 않은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Shadow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를 검출할 수 있음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683DAC3-D2DD-4115-8142-0A0D0FE1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8854" y="948281"/>
            <a:ext cx="2588754" cy="36957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6ABB59-5769-485B-9531-E39F7AF64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7608" y="948280"/>
            <a:ext cx="2588754" cy="36957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648F18-0356-4623-AD7B-842ABDD85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738" y="948283"/>
            <a:ext cx="2588754" cy="36957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79FD66-FBF2-40A9-A8DD-D4D56FB64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492" y="948283"/>
            <a:ext cx="2588753" cy="36957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2E2B80-4AD1-41D2-BEC1-831D9B7854D3}"/>
              </a:ext>
            </a:extLst>
          </p:cNvPr>
          <p:cNvSpPr txBox="1"/>
          <p:nvPr/>
        </p:nvSpPr>
        <p:spPr>
          <a:xfrm>
            <a:off x="11321039" y="2418864"/>
            <a:ext cx="1013020" cy="867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ß"/>
            </a:pP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기존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수정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64C1C8D-E4F4-4F49-A70A-EA3559976B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8738" y="5617639"/>
            <a:ext cx="2588754" cy="36957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0E15192-2E70-4BFB-9352-BCF423DB3B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7492" y="5617639"/>
            <a:ext cx="2588755" cy="369578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FDBC72-86B5-4A3C-B165-AA600C23A7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8852" y="5617639"/>
            <a:ext cx="2588754" cy="36957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56DDDDE-32F6-4B0B-90F0-84879D2D11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97606" y="5617637"/>
            <a:ext cx="2588755" cy="36957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53C148-A132-49B7-8C56-9C3FE240C198}"/>
              </a:ext>
            </a:extLst>
          </p:cNvPr>
          <p:cNvSpPr txBox="1"/>
          <p:nvPr/>
        </p:nvSpPr>
        <p:spPr>
          <a:xfrm>
            <a:off x="11321039" y="7025292"/>
            <a:ext cx="1013020" cy="867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ß"/>
            </a:pP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기존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수정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11454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C829BA-4CC3-43C3-A56D-1E97052512A1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11.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94F24-FD62-47E6-ADBE-C17F83472670}"/>
              </a:ext>
            </a:extLst>
          </p:cNvPr>
          <p:cNvSpPr txBox="1"/>
          <p:nvPr/>
        </p:nvSpPr>
        <p:spPr>
          <a:xfrm>
            <a:off x="993614" y="2865799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한계 및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발전 사항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EAF9E7-D909-4A68-9B08-35A37297A06A}"/>
              </a:ext>
            </a:extLst>
          </p:cNvPr>
          <p:cNvSpPr txBox="1"/>
          <p:nvPr/>
        </p:nvSpPr>
        <p:spPr>
          <a:xfrm>
            <a:off x="5775429" y="213010"/>
            <a:ext cx="11977637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한계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1.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검정색 물체에 대한 판단 불가능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B5C6E86-0E59-443D-BF5E-8B1EB2D05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764" y="879863"/>
            <a:ext cx="2588754" cy="36957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A17B9D6-05F2-4B26-9C92-3E65F9C3D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518" y="879862"/>
            <a:ext cx="2588755" cy="369578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D65F30F5-C54A-4F0D-A039-F88B4E56CE3D}"/>
              </a:ext>
            </a:extLst>
          </p:cNvPr>
          <p:cNvSpPr/>
          <p:nvPr/>
        </p:nvSpPr>
        <p:spPr>
          <a:xfrm>
            <a:off x="7763195" y="3068456"/>
            <a:ext cx="349804" cy="46640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D0A64B0-726F-40C1-9C39-C369A2849D18}"/>
              </a:ext>
            </a:extLst>
          </p:cNvPr>
          <p:cNvSpPr/>
          <p:nvPr/>
        </p:nvSpPr>
        <p:spPr>
          <a:xfrm>
            <a:off x="10396443" y="3099551"/>
            <a:ext cx="349804" cy="46640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79B41F-07C9-483D-BE99-6C5F462E4AA5}"/>
              </a:ext>
            </a:extLst>
          </p:cNvPr>
          <p:cNvSpPr txBox="1"/>
          <p:nvPr/>
        </p:nvSpPr>
        <p:spPr>
          <a:xfrm>
            <a:off x="5775428" y="5023084"/>
            <a:ext cx="11977637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한계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2.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비슷한 색체에 대한 구별 불가능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049C6E-346F-4A93-ABC8-4D3C80660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764" y="5586873"/>
            <a:ext cx="2588754" cy="36957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5EF975-F773-48E2-9EDE-A6D66CEBD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5518" y="5588526"/>
            <a:ext cx="2588754" cy="3695787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1BE12286-CB8E-4B93-BE32-CD9CBA38E059}"/>
              </a:ext>
            </a:extLst>
          </p:cNvPr>
          <p:cNvSpPr/>
          <p:nvPr/>
        </p:nvSpPr>
        <p:spPr>
          <a:xfrm>
            <a:off x="6596159" y="7737624"/>
            <a:ext cx="349804" cy="46640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7304203-C5A9-4858-8582-BE30361975ED}"/>
              </a:ext>
            </a:extLst>
          </p:cNvPr>
          <p:cNvSpPr/>
          <p:nvPr/>
        </p:nvSpPr>
        <p:spPr>
          <a:xfrm>
            <a:off x="9195142" y="7656821"/>
            <a:ext cx="349804" cy="46640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974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44CBAC-9783-4CAA-BAA1-4D03745099C6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04774-D3D1-485D-AD85-D1F9F3E5BA69}"/>
              </a:ext>
            </a:extLst>
          </p:cNvPr>
          <p:cNvSpPr txBox="1"/>
          <p:nvPr/>
        </p:nvSpPr>
        <p:spPr>
          <a:xfrm>
            <a:off x="993614" y="2865799"/>
            <a:ext cx="38895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ECCV18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7532B-6304-47F5-94F8-AA9D0CE34769}"/>
              </a:ext>
            </a:extLst>
          </p:cNvPr>
          <p:cNvSpPr txBox="1"/>
          <p:nvPr/>
        </p:nvSpPr>
        <p:spPr>
          <a:xfrm>
            <a:off x="993614" y="4602686"/>
            <a:ext cx="38895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@InProceedings{Zhu_2018_ECCV,</a:t>
            </a:r>
          </a:p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author = {Zhu, Lei and Deng,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Helvetica Neue"/>
              </a:rPr>
              <a:t>Zijun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 and Hu,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Helvetica Neue"/>
              </a:rPr>
              <a:t>Xiaowei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 and Fu, Chi-Wing and Xu,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Helvetica Neue"/>
              </a:rPr>
              <a:t>Xuemiao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 and Qin, Jing and Heng,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Helvetica Neue"/>
              </a:rPr>
              <a:t>Pheng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-Ann},</a:t>
            </a:r>
          </a:p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title = {Bidirectional Feature Pyramid Network with Recurrent Attention Residual Modules for Shadow Detection},</a:t>
            </a:r>
          </a:p>
          <a:p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Helvetica Neue"/>
              </a:rPr>
              <a:t>booktitle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 = {Proceedings of the European Conference on Computer Vision (ECCV)},</a:t>
            </a:r>
          </a:p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month = {September},</a:t>
            </a:r>
          </a:p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year = {2018}</a:t>
            </a:r>
          </a:p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}</a:t>
            </a:r>
            <a:endParaRPr lang="en-US" altLang="ko-KR" sz="16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A4600-FF13-4F07-8B16-136B41C9EA57}"/>
              </a:ext>
            </a:extLst>
          </p:cNvPr>
          <p:cNvSpPr txBox="1"/>
          <p:nvPr/>
        </p:nvSpPr>
        <p:spPr>
          <a:xfrm>
            <a:off x="5708947" y="-981"/>
            <a:ext cx="11351670" cy="113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0" dirty="0">
                <a:solidFill>
                  <a:srgbClr val="000000"/>
                </a:solidFill>
                <a:effectLst/>
                <a:latin typeface="Open Sans"/>
              </a:rPr>
              <a:t>Bidirectional Feature Pyramid Network with Recurrent Attention Residual Modules for Shadow Detection</a:t>
            </a:r>
            <a:endParaRPr lang="en-US" altLang="ko-KR" sz="2400" b="1" dirty="0">
              <a:latin typeface="Verdana Pro Cond" panose="020B0606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611D2-B7DC-4A11-8B06-02DD9523EBD2}"/>
              </a:ext>
            </a:extLst>
          </p:cNvPr>
          <p:cNvSpPr txBox="1"/>
          <p:nvPr/>
        </p:nvSpPr>
        <p:spPr>
          <a:xfrm>
            <a:off x="5708947" y="1129457"/>
            <a:ext cx="6016263" cy="574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Verdana Pro Cond" panose="020B0606030504040204" pitchFamily="34" charset="0"/>
              </a:rPr>
              <a:t>CNN</a:t>
            </a:r>
            <a:r>
              <a:rPr lang="ko-KR" altLang="en-US" sz="2400" dirty="0">
                <a:latin typeface="Verdana Pro Cond" panose="020B0606030504040204" pitchFamily="34" charset="0"/>
              </a:rPr>
              <a:t>을 활용한 그림자 검출</a:t>
            </a:r>
            <a:endParaRPr lang="en-US" altLang="ko-KR" sz="2400" dirty="0">
              <a:latin typeface="Verdana Pro Cond" panose="020B060603050404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8AFC16B-529C-4913-A0C8-B4DDAF9B1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4787" y="1063506"/>
            <a:ext cx="7944401" cy="36045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3F149E-6C12-44A3-B737-AA48A48A3132}"/>
              </a:ext>
            </a:extLst>
          </p:cNvPr>
          <p:cNvSpPr txBox="1"/>
          <p:nvPr/>
        </p:nvSpPr>
        <p:spPr>
          <a:xfrm>
            <a:off x="5708946" y="5797548"/>
            <a:ext cx="12241524" cy="574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Verdana Pro Cond" panose="020B0606030504040204" pitchFamily="34" charset="0"/>
              </a:rPr>
              <a:t>양방향</a:t>
            </a:r>
            <a:r>
              <a:rPr lang="en-US" altLang="ko-KR" sz="2400" dirty="0">
                <a:latin typeface="Verdana Pro Cond" panose="020B0606030504040204" pitchFamily="34" charset="0"/>
              </a:rPr>
              <a:t>(deep -&gt; shallow, shallow -&gt; deep) </a:t>
            </a:r>
            <a:r>
              <a:rPr lang="ko-KR" altLang="en-US" sz="2400" dirty="0">
                <a:latin typeface="Verdana Pro Cond" panose="020B0606030504040204" pitchFamily="34" charset="0"/>
              </a:rPr>
              <a:t>구조를 가진 </a:t>
            </a:r>
            <a:r>
              <a:rPr lang="en-US" altLang="ko-KR" sz="2400" dirty="0">
                <a:latin typeface="Verdana Pro Cond" panose="020B0606030504040204" pitchFamily="34" charset="0"/>
              </a:rPr>
              <a:t>CNN </a:t>
            </a:r>
            <a:r>
              <a:rPr lang="ko-KR" altLang="en-US" sz="2400" dirty="0">
                <a:latin typeface="Verdana Pro Cond" panose="020B0606030504040204" pitchFamily="34" charset="0"/>
              </a:rPr>
              <a:t>구조를 사용하여 그림자 검출</a:t>
            </a:r>
            <a:endParaRPr lang="en-US" altLang="ko-KR" sz="2400" dirty="0">
              <a:latin typeface="Verdana Pro Cond" panose="020B0606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30EC5D-7410-4C4C-BC5C-93F4345AFFF3}"/>
              </a:ext>
            </a:extLst>
          </p:cNvPr>
          <p:cNvSpPr txBox="1"/>
          <p:nvPr/>
        </p:nvSpPr>
        <p:spPr>
          <a:xfrm>
            <a:off x="5708946" y="6461256"/>
            <a:ext cx="12241524" cy="167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Verdana Pro Cond" panose="020B0606030504040204" pitchFamily="34" charset="0"/>
              </a:rPr>
              <a:t>각 과정에서 근접한 </a:t>
            </a:r>
            <a:r>
              <a:rPr lang="en-US" altLang="ko-KR" sz="2400" dirty="0">
                <a:latin typeface="Verdana Pro Cond" panose="020B0606030504040204" pitchFamily="34" charset="0"/>
              </a:rPr>
              <a:t>2</a:t>
            </a:r>
            <a:r>
              <a:rPr lang="ko-KR" altLang="en-US" sz="2400" dirty="0">
                <a:latin typeface="Verdana Pro Cond" panose="020B0606030504040204" pitchFamily="34" charset="0"/>
              </a:rPr>
              <a:t>개의 </a:t>
            </a:r>
            <a:r>
              <a:rPr lang="en-US" altLang="ko-KR" sz="2400" dirty="0">
                <a:latin typeface="Verdana Pro Cond" panose="020B0606030504040204" pitchFamily="34" charset="0"/>
              </a:rPr>
              <a:t>CNN layer</a:t>
            </a:r>
            <a:r>
              <a:rPr lang="ko-KR" altLang="en-US" sz="2400" dirty="0">
                <a:latin typeface="Verdana Pro Cond" panose="020B0606030504040204" pitchFamily="34" charset="0"/>
              </a:rPr>
              <a:t>를 혼합하기 위해 </a:t>
            </a:r>
            <a:r>
              <a:rPr lang="en-US" altLang="ko-KR" sz="2400" dirty="0"/>
              <a:t>recurrent attention residual module</a:t>
            </a:r>
            <a:r>
              <a:rPr lang="en-US" altLang="ko-KR" sz="2400" dirty="0">
                <a:latin typeface="Verdana Pro Cond" panose="020B0606030504040204" pitchFamily="34" charset="0"/>
              </a:rPr>
              <a:t>(RAR) </a:t>
            </a:r>
            <a:r>
              <a:rPr lang="ko-KR" altLang="en-US" sz="2400" dirty="0">
                <a:latin typeface="Verdana Pro Cond" panose="020B0606030504040204" pitchFamily="34" charset="0"/>
              </a:rPr>
              <a:t>모듈 사용</a:t>
            </a:r>
            <a:endParaRPr lang="en-US" altLang="ko-KR" sz="2400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Verdana Pro Cond" panose="020B0606030504040204" pitchFamily="34" charset="0"/>
              </a:rPr>
              <a:t>입력으로 </a:t>
            </a:r>
            <a:r>
              <a:rPr lang="en-US" altLang="ko-KR" sz="2400" dirty="0">
                <a:latin typeface="Verdana Pro Cond" panose="020B0606030504040204" pitchFamily="34" charset="0"/>
              </a:rPr>
              <a:t>Single Image</a:t>
            </a:r>
            <a:r>
              <a:rPr lang="ko-KR" altLang="en-US" sz="2400" dirty="0">
                <a:latin typeface="Verdana Pro Cond" panose="020B0606030504040204" pitchFamily="34" charset="0"/>
              </a:rPr>
              <a:t>를</a:t>
            </a:r>
            <a:r>
              <a:rPr lang="en-US" altLang="ko-KR" sz="2400" dirty="0">
                <a:latin typeface="Verdana Pro Cond" panose="020B0606030504040204" pitchFamily="34" charset="0"/>
              </a:rPr>
              <a:t> </a:t>
            </a:r>
            <a:r>
              <a:rPr lang="ko-KR" altLang="en-US" sz="2400" dirty="0">
                <a:latin typeface="Verdana Pro Cond" panose="020B0606030504040204" pitchFamily="34" charset="0"/>
              </a:rPr>
              <a:t>받고</a:t>
            </a:r>
            <a:r>
              <a:rPr lang="en-US" altLang="ko-KR" sz="2400" dirty="0">
                <a:latin typeface="Verdana Pro Cond" panose="020B0606030504040204" pitchFamily="34" charset="0"/>
              </a:rPr>
              <a:t>, </a:t>
            </a:r>
            <a:r>
              <a:rPr lang="ko-KR" altLang="en-US" sz="2400" dirty="0">
                <a:latin typeface="Verdana Pro Cond" panose="020B0606030504040204" pitchFamily="34" charset="0"/>
              </a:rPr>
              <a:t>출력으로 </a:t>
            </a:r>
            <a:r>
              <a:rPr lang="en-US" altLang="ko-KR" sz="2400" dirty="0">
                <a:latin typeface="Verdana Pro Cond" panose="020B0606030504040204" pitchFamily="34" charset="0"/>
              </a:rPr>
              <a:t>shadow detection result</a:t>
            </a:r>
            <a:r>
              <a:rPr lang="ko-KR" altLang="en-US" sz="2400" dirty="0">
                <a:latin typeface="Verdana Pro Cond" panose="020B0606030504040204" pitchFamily="34" charset="0"/>
              </a:rPr>
              <a:t>가 반환됨</a:t>
            </a:r>
            <a:r>
              <a:rPr lang="en-US" altLang="ko-KR" sz="2400" dirty="0">
                <a:latin typeface="Verdana Pro Cond" panose="020B060603050404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5CB31E-F7D5-4934-B77E-26EEA65B43BA}"/>
              </a:ext>
            </a:extLst>
          </p:cNvPr>
          <p:cNvSpPr txBox="1"/>
          <p:nvPr/>
        </p:nvSpPr>
        <p:spPr>
          <a:xfrm>
            <a:off x="5758042" y="926517"/>
            <a:ext cx="6016263" cy="2529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원본의 </a:t>
            </a:r>
            <a:r>
              <a:rPr lang="en-US" altLang="ko-KR" dirty="0">
                <a:latin typeface="Verdana Pro Cond" panose="020B0606030504040204" pitchFamily="34" charset="0"/>
              </a:rPr>
              <a:t>resolution</a:t>
            </a:r>
            <a:r>
              <a:rPr lang="ko-KR" altLang="en-US" dirty="0">
                <a:latin typeface="Verdana Pro Cond" panose="020B0606030504040204" pitchFamily="34" charset="0"/>
              </a:rPr>
              <a:t>만 가지고 영상에서 그림자를 판별하는 것은 성능이 좋지 못하다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Verdana Pro Cond" panose="020B0606030504040204" pitchFamily="34" charset="0"/>
              </a:rPr>
              <a:t>그림자 주변의 </a:t>
            </a:r>
            <a:r>
              <a:rPr lang="en-US" altLang="ko-KR" dirty="0">
                <a:latin typeface="Verdana Pro Cond" panose="020B0606030504040204" pitchFamily="34" charset="0"/>
              </a:rPr>
              <a:t>local contexts</a:t>
            </a:r>
            <a:r>
              <a:rPr lang="ko-KR" altLang="en-US" dirty="0">
                <a:latin typeface="Verdana Pro Cond" panose="020B0606030504040204" pitchFamily="34" charset="0"/>
              </a:rPr>
              <a:t>의 영향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Ex) texture,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그림자 내부의 객체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ko-KR" altLang="en-US" dirty="0">
                <a:latin typeface="Verdana Pro Cond" panose="020B0606030504040204" pitchFamily="34" charset="0"/>
              </a:rPr>
              <a:t>영상 전체의 </a:t>
            </a:r>
            <a:r>
              <a:rPr lang="en-US" altLang="ko-KR" dirty="0">
                <a:latin typeface="Verdana Pro Cond" panose="020B0606030504040204" pitchFamily="34" charset="0"/>
              </a:rPr>
              <a:t>global contexts</a:t>
            </a:r>
            <a:r>
              <a:rPr lang="ko-KR" altLang="en-US" dirty="0">
                <a:latin typeface="Verdana Pro Cond" panose="020B0606030504040204" pitchFamily="34" charset="0"/>
              </a:rPr>
              <a:t>의 영향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Ex)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전체적으로 어두운 영상에서의 그림자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9FFD8-45FD-4976-BF5C-6AC5126F2FD1}"/>
              </a:ext>
            </a:extLst>
          </p:cNvPr>
          <p:cNvSpPr txBox="1"/>
          <p:nvPr/>
        </p:nvSpPr>
        <p:spPr>
          <a:xfrm>
            <a:off x="5702810" y="4909807"/>
            <a:ext cx="6016263" cy="867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recurrent attention residual module</a:t>
            </a:r>
            <a:r>
              <a:rPr lang="en-US" altLang="ko-KR" sz="1800" dirty="0">
                <a:latin typeface="Verdana Pro Cond" panose="020B0606030504040204" pitchFamily="34" charset="0"/>
              </a:rPr>
              <a:t>(RAR) </a:t>
            </a:r>
            <a:r>
              <a:rPr lang="ko-KR" altLang="en-US" sz="1800" dirty="0">
                <a:latin typeface="Verdana Pro Cond" panose="020B0606030504040204" pitchFamily="34" charset="0"/>
              </a:rPr>
              <a:t>모듈</a:t>
            </a:r>
            <a:endParaRPr lang="en-US" altLang="ko-KR" sz="1800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근접한 </a:t>
            </a:r>
            <a:r>
              <a:rPr lang="en-US" altLang="ko-KR" dirty="0">
                <a:latin typeface="Verdana Pro Cond" panose="020B0606030504040204" pitchFamily="34" charset="0"/>
              </a:rPr>
              <a:t>2</a:t>
            </a:r>
            <a:r>
              <a:rPr lang="ko-KR" altLang="en-US" dirty="0">
                <a:latin typeface="Verdana Pro Cond" panose="020B0606030504040204" pitchFamily="34" charset="0"/>
              </a:rPr>
              <a:t>개의 </a:t>
            </a:r>
            <a:r>
              <a:rPr lang="en-US" altLang="ko-KR" dirty="0">
                <a:latin typeface="Verdana Pro Cond" panose="020B0606030504040204" pitchFamily="34" charset="0"/>
              </a:rPr>
              <a:t>CNN layer</a:t>
            </a:r>
            <a:r>
              <a:rPr lang="ko-KR" altLang="en-US" dirty="0">
                <a:latin typeface="Verdana Pro Cond" panose="020B0606030504040204" pitchFamily="34" charset="0"/>
              </a:rPr>
              <a:t>를 합치기 위한 모듈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998341-81C8-4A2C-B0B9-9E95D846C6F8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2.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4C376-8B05-4387-BB94-C11B7E099D9C}"/>
              </a:ext>
            </a:extLst>
          </p:cNvPr>
          <p:cNvSpPr txBox="1"/>
          <p:nvPr/>
        </p:nvSpPr>
        <p:spPr>
          <a:xfrm>
            <a:off x="993614" y="2865799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기본 아이디어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561F66-4349-4F2C-841F-C44C424803E2}"/>
              </a:ext>
            </a:extLst>
          </p:cNvPr>
          <p:cNvSpPr txBox="1"/>
          <p:nvPr/>
        </p:nvSpPr>
        <p:spPr>
          <a:xfrm>
            <a:off x="12102587" y="1134266"/>
            <a:ext cx="6016263" cy="211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다양한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 resolution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이 필요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resolution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이 큰 경우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Local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region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에 해당하는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shadow detail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 계산 가능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resolution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이 작은 경우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 Global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에 대항하는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shadow semantic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계산 가능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F33BD0-6EFC-4E55-9D16-F1399129F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941" y="5777096"/>
            <a:ext cx="3001697" cy="18458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4E4A15-1AAA-4389-B65E-787739A18F36}"/>
              </a:ext>
            </a:extLst>
          </p:cNvPr>
          <p:cNvSpPr txBox="1"/>
          <p:nvPr/>
        </p:nvSpPr>
        <p:spPr>
          <a:xfrm>
            <a:off x="5696374" y="7616050"/>
            <a:ext cx="6016263" cy="1700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일반적인 경우 위와 같이 </a:t>
            </a:r>
            <a:r>
              <a:rPr lang="en-US" altLang="ko-KR" dirty="0">
                <a:latin typeface="Verdana Pro Cond" panose="020B0606030504040204" pitchFamily="34" charset="0"/>
              </a:rPr>
              <a:t>Element-wise addition</a:t>
            </a:r>
            <a:r>
              <a:rPr lang="ko-KR" altLang="en-US" dirty="0">
                <a:latin typeface="Verdana Pro Cond" panose="020B0606030504040204" pitchFamily="34" charset="0"/>
              </a:rPr>
              <a:t>을 통해 </a:t>
            </a:r>
            <a:r>
              <a:rPr lang="en-US" altLang="ko-KR" dirty="0">
                <a:latin typeface="Verdana Pro Cond" panose="020B0606030504040204" pitchFamily="34" charset="0"/>
              </a:rPr>
              <a:t>2</a:t>
            </a:r>
            <a:r>
              <a:rPr lang="ko-KR" altLang="en-US" dirty="0">
                <a:latin typeface="Verdana Pro Cond" panose="020B0606030504040204" pitchFamily="34" charset="0"/>
              </a:rPr>
              <a:t>개의 </a:t>
            </a:r>
            <a:r>
              <a:rPr lang="en-US" altLang="ko-KR" dirty="0">
                <a:latin typeface="Verdana Pro Cond" panose="020B0606030504040204" pitchFamily="34" charset="0"/>
              </a:rPr>
              <a:t>layer</a:t>
            </a:r>
            <a:r>
              <a:rPr lang="ko-KR" altLang="en-US" dirty="0">
                <a:latin typeface="Verdana Pro Cond" panose="020B0606030504040204" pitchFamily="34" charset="0"/>
              </a:rPr>
              <a:t>를 합침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 High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resolution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에서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non-shadow detail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을 줄이는 역할을 하지 못한다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.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15AF261-1E0C-4685-92B6-77E03585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2662" y="5776933"/>
            <a:ext cx="3606683" cy="18480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6E95AA-19C9-4A07-BA15-F7DA681EB623}"/>
              </a:ext>
            </a:extLst>
          </p:cNvPr>
          <p:cNvSpPr txBox="1"/>
          <p:nvPr/>
        </p:nvSpPr>
        <p:spPr>
          <a:xfrm>
            <a:off x="12200778" y="7690325"/>
            <a:ext cx="6016263" cy="86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따라서 </a:t>
            </a:r>
            <a:r>
              <a:rPr lang="en-US" altLang="ko-KR" dirty="0">
                <a:latin typeface="Verdana Pro Cond" panose="020B0606030504040204" pitchFamily="34" charset="0"/>
              </a:rPr>
              <a:t>original feature</a:t>
            </a:r>
            <a:r>
              <a:rPr lang="ko-KR" altLang="en-US" dirty="0">
                <a:latin typeface="Verdana Pro Cond" panose="020B0606030504040204" pitchFamily="34" charset="0"/>
              </a:rPr>
              <a:t>를 활용할 수 있는 </a:t>
            </a:r>
            <a:r>
              <a:rPr lang="en-US" altLang="ko-KR" dirty="0">
                <a:latin typeface="Verdana Pro Cond" panose="020B0606030504040204" pitchFamily="34" charset="0"/>
              </a:rPr>
              <a:t>Residual learning </a:t>
            </a:r>
            <a:r>
              <a:rPr lang="ko-KR" altLang="en-US" dirty="0">
                <a:latin typeface="Verdana Pro Cond" panose="020B0606030504040204" pitchFamily="34" charset="0"/>
              </a:rPr>
              <a:t>모델을 구성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110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B6D34A-B72A-4EE2-AD77-2F80A649F010}"/>
              </a:ext>
            </a:extLst>
          </p:cNvPr>
          <p:cNvSpPr txBox="1"/>
          <p:nvPr/>
        </p:nvSpPr>
        <p:spPr>
          <a:xfrm>
            <a:off x="5876764" y="109070"/>
            <a:ext cx="6016263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더 성능을 올리기 위하여 </a:t>
            </a:r>
            <a:r>
              <a:rPr lang="en-US" altLang="ko-KR" sz="1800" dirty="0"/>
              <a:t>recurrent attention residual module</a:t>
            </a:r>
            <a:r>
              <a:rPr lang="en-US" altLang="ko-KR" sz="1800" dirty="0">
                <a:latin typeface="Verdana Pro Cond" panose="020B0606030504040204" pitchFamily="34" charset="0"/>
              </a:rPr>
              <a:t>(RAR) </a:t>
            </a:r>
            <a:r>
              <a:rPr lang="ko-KR" altLang="en-US" sz="1800" dirty="0">
                <a:latin typeface="Verdana Pro Cond" panose="020B0606030504040204" pitchFamily="34" charset="0"/>
              </a:rPr>
              <a:t>개발</a:t>
            </a:r>
            <a:endParaRPr lang="en-US" altLang="ko-KR" sz="1800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 attention residual (AR)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을 여러 겹 겹친 형태</a:t>
            </a:r>
            <a:r>
              <a:rPr lang="ko-KR" altLang="en-US" dirty="0">
                <a:latin typeface="Verdana Pro Cond" panose="020B0606030504040204" pitchFamily="34" charset="0"/>
              </a:rPr>
              <a:t> 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E8735-15E9-40EB-9AB0-D6C1CA9B788A}"/>
              </a:ext>
            </a:extLst>
          </p:cNvPr>
          <p:cNvSpPr txBox="1"/>
          <p:nvPr/>
        </p:nvSpPr>
        <p:spPr>
          <a:xfrm>
            <a:off x="993614" y="1991512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2.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88BC12-A72C-4C3E-AA44-24704329BC71}"/>
              </a:ext>
            </a:extLst>
          </p:cNvPr>
          <p:cNvSpPr txBox="1"/>
          <p:nvPr/>
        </p:nvSpPr>
        <p:spPr>
          <a:xfrm>
            <a:off x="993614" y="2853286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기본 아이디어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10956A-14CD-4752-8B21-1AA5E1E53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285" y="1489342"/>
            <a:ext cx="5541312" cy="15127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96D4CC-0DB5-486C-88D3-980162DD9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7933" y="109070"/>
            <a:ext cx="6260067" cy="2345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D415FD-246D-43FF-BD0E-6925CF5943B7}"/>
                  </a:ext>
                </a:extLst>
              </p:cNvPr>
              <p:cNvSpPr txBox="1"/>
              <p:nvPr/>
            </p:nvSpPr>
            <p:spPr>
              <a:xfrm>
                <a:off x="12149834" y="3015658"/>
                <a:ext cx="6016263" cy="1285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𝑟𝑒𝑠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>
                    <a:latin typeface="Verdana Pro Cond" panose="020B0606030504040204" pitchFamily="34" charset="0"/>
                  </a:rPr>
                  <a:t> residual</a:t>
                </a:r>
                <a:r>
                  <a:rPr lang="ko-KR" altLang="en-US" dirty="0">
                    <a:latin typeface="Verdana Pro Cond" panose="020B0606030504040204" pitchFamily="34" charset="0"/>
                  </a:rPr>
                  <a:t>로 사용하기 위해 </a:t>
                </a:r>
                <a:r>
                  <a:rPr lang="en-US" altLang="ko-KR" dirty="0">
                    <a:latin typeface="Verdana Pro Cond" panose="020B0606030504040204" pitchFamily="34" charset="0"/>
                  </a:rPr>
                  <a:t>Attention Map</a:t>
                </a:r>
                <a:r>
                  <a:rPr lang="ko-KR" altLang="en-US" dirty="0">
                    <a:latin typeface="Verdana Pro Cond" panose="020B0606030504040204" pitchFamily="34" charset="0"/>
                  </a:rPr>
                  <a:t>을 통해 </a:t>
                </a:r>
                <a:r>
                  <a:rPr lang="en-US" altLang="ko-KR" dirty="0">
                    <a:latin typeface="Verdana Pro Cond" panose="020B0606030504040204" pitchFamily="34" charset="0"/>
                  </a:rPr>
                  <a:t>Weight map </a:t>
                </a:r>
                <a:r>
                  <a:rPr lang="ko-KR" altLang="en-US" dirty="0">
                    <a:latin typeface="Verdana Pro Cond" panose="020B0606030504040204" pitchFamily="34" charset="0"/>
                  </a:rPr>
                  <a:t>형성</a:t>
                </a:r>
                <a:endParaRPr lang="en-US" altLang="ko-KR" dirty="0">
                  <a:latin typeface="Verdana Pro Cond" panose="020B060603050404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Verdana Pro Cond" panose="020B0606030504040204" pitchFamily="34" charset="0"/>
                    <a:sym typeface="Wingdings" panose="05000000000000000000" pitchFamily="2" charset="2"/>
                  </a:rPr>
                  <a:t> Attention Map</a:t>
                </a:r>
                <a:r>
                  <a:rPr lang="ko-KR" altLang="en-US" dirty="0">
                    <a:latin typeface="Verdana Pro Cond" panose="020B0606030504040204" pitchFamily="34" charset="0"/>
                    <a:sym typeface="Wingdings" panose="05000000000000000000" pitchFamily="2" charset="2"/>
                  </a:rPr>
                  <a:t>이 </a:t>
                </a:r>
                <a:r>
                  <a:rPr lang="en-US" altLang="ko-KR" dirty="0">
                    <a:latin typeface="Verdana Pro Cond" panose="020B0606030504040204" pitchFamily="34" charset="0"/>
                    <a:sym typeface="Wingdings" panose="05000000000000000000" pitchFamily="2" charset="2"/>
                  </a:rPr>
                  <a:t>feature selector</a:t>
                </a:r>
                <a:r>
                  <a:rPr lang="ko-KR" altLang="en-US" dirty="0">
                    <a:latin typeface="Verdana Pro Cond" panose="020B0606030504040204" pitchFamily="34" charset="0"/>
                    <a:sym typeface="Wingdings" panose="05000000000000000000" pitchFamily="2" charset="2"/>
                  </a:rPr>
                  <a:t>로 역할 수행</a:t>
                </a:r>
                <a:endParaRPr lang="en-US" altLang="ko-KR" dirty="0">
                  <a:latin typeface="Verdana Pro Cond" panose="020B0606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D415FD-246D-43FF-BD0E-6925CF594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9834" y="3015658"/>
                <a:ext cx="6016263" cy="1285032"/>
              </a:xfrm>
              <a:prstGeom prst="rect">
                <a:avLst/>
              </a:prstGeom>
              <a:blipFill>
                <a:blip r:embed="rId6"/>
                <a:stretch>
                  <a:fillRect l="-811" b="-7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19399E1A-A893-42A8-9A49-33F62EEB5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0285" y="3151693"/>
            <a:ext cx="5541312" cy="14181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A49241-6151-4592-B874-A88251257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490" y="5030159"/>
            <a:ext cx="8972550" cy="10858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74B1BA-67A2-4C62-A59E-DB6F7CDEDACF}"/>
              </a:ext>
            </a:extLst>
          </p:cNvPr>
          <p:cNvSpPr txBox="1"/>
          <p:nvPr/>
        </p:nvSpPr>
        <p:spPr>
          <a:xfrm>
            <a:off x="5702810" y="6201528"/>
            <a:ext cx="2624982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RAR </a:t>
            </a:r>
            <a:r>
              <a:rPr lang="ko-KR" altLang="en-US" dirty="0">
                <a:latin typeface="Verdana Pro Cond" panose="020B0606030504040204" pitchFamily="34" charset="0"/>
              </a:rPr>
              <a:t>모듈의 수학적 수식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5B0F3E-7787-44E8-9D48-79019D4E5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3509" y="6740220"/>
            <a:ext cx="2276531" cy="5052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889296-B38B-451C-95E0-61169C2C6895}"/>
              </a:ext>
            </a:extLst>
          </p:cNvPr>
          <p:cNvSpPr txBox="1"/>
          <p:nvPr/>
        </p:nvSpPr>
        <p:spPr>
          <a:xfrm>
            <a:off x="8162688" y="6754717"/>
            <a:ext cx="5565585" cy="455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Residual </a:t>
            </a:r>
            <a:r>
              <a:rPr lang="ko-KR" altLang="en-US" dirty="0">
                <a:latin typeface="Verdana Pro Cond" panose="020B0606030504040204" pitchFamily="34" charset="0"/>
              </a:rPr>
              <a:t>함수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 1x1, 3x3, 1x1 Conv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로 구성되어 있음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 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2F4EAAF-793B-4C95-9BEC-573BE2A93A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7635" y="7245471"/>
            <a:ext cx="2415054" cy="5929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11B6C1-465F-4F06-B0E3-EF9353DCC93A}"/>
              </a:ext>
            </a:extLst>
          </p:cNvPr>
          <p:cNvSpPr txBox="1"/>
          <p:nvPr/>
        </p:nvSpPr>
        <p:spPr>
          <a:xfrm>
            <a:off x="8162689" y="7362819"/>
            <a:ext cx="5565585" cy="455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Attention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B66A93-8794-4B14-B8B6-A1F350631C7D}"/>
              </a:ext>
            </a:extLst>
          </p:cNvPr>
          <p:cNvSpPr txBox="1"/>
          <p:nvPr/>
        </p:nvSpPr>
        <p:spPr>
          <a:xfrm>
            <a:off x="5747635" y="8333320"/>
            <a:ext cx="7213525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해당 논문에서는 </a:t>
            </a:r>
            <a:r>
              <a:rPr lang="en-US" altLang="ko-KR" dirty="0">
                <a:latin typeface="Verdana Pro Cond" panose="020B0606030504040204" pitchFamily="34" charset="0"/>
              </a:rPr>
              <a:t>RAR </a:t>
            </a:r>
            <a:r>
              <a:rPr lang="ko-KR" altLang="en-US" dirty="0">
                <a:latin typeface="Verdana Pro Cond" panose="020B0606030504040204" pitchFamily="34" charset="0"/>
              </a:rPr>
              <a:t>모듈 내부에서 </a:t>
            </a:r>
            <a:r>
              <a:rPr lang="en-US" altLang="ko-KR" dirty="0">
                <a:latin typeface="Verdana Pro Cond" panose="020B0606030504040204" pitchFamily="34" charset="0"/>
              </a:rPr>
              <a:t>2</a:t>
            </a:r>
            <a:r>
              <a:rPr lang="ko-KR" altLang="en-US" dirty="0">
                <a:latin typeface="Verdana Pro Cond" panose="020B0606030504040204" pitchFamily="34" charset="0"/>
              </a:rPr>
              <a:t>번의 </a:t>
            </a:r>
            <a:r>
              <a:rPr lang="en-US" altLang="ko-KR" dirty="0">
                <a:latin typeface="Verdana Pro Cond" panose="020B0606030504040204" pitchFamily="34" charset="0"/>
              </a:rPr>
              <a:t>AR </a:t>
            </a:r>
            <a:r>
              <a:rPr lang="ko-KR" altLang="en-US" dirty="0">
                <a:latin typeface="Verdana Pro Cond" panose="020B0606030504040204" pitchFamily="34" charset="0"/>
              </a:rPr>
              <a:t>모듈 사용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5CB31E-F7D5-4934-B77E-26EEA65B43BA}"/>
              </a:ext>
            </a:extLst>
          </p:cNvPr>
          <p:cNvSpPr txBox="1"/>
          <p:nvPr/>
        </p:nvSpPr>
        <p:spPr>
          <a:xfrm>
            <a:off x="5876764" y="335991"/>
            <a:ext cx="6016263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최종 결과를 얻기 위해 </a:t>
            </a:r>
            <a:r>
              <a:rPr lang="en-US" altLang="ko-KR" dirty="0">
                <a:latin typeface="Verdana Pro Cond" panose="020B0606030504040204" pitchFamily="34" charset="0"/>
              </a:rPr>
              <a:t>Attentional fusion layer </a:t>
            </a:r>
            <a:r>
              <a:rPr lang="ko-KR" altLang="en-US" dirty="0">
                <a:latin typeface="Verdana Pro Cond" panose="020B0606030504040204" pitchFamily="34" charset="0"/>
              </a:rPr>
              <a:t>존재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998341-81C8-4A2C-B0B9-9E95D846C6F8}"/>
              </a:ext>
            </a:extLst>
          </p:cNvPr>
          <p:cNvSpPr txBox="1"/>
          <p:nvPr/>
        </p:nvSpPr>
        <p:spPr>
          <a:xfrm>
            <a:off x="993614" y="1991512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2.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4C376-8B05-4387-BB94-C11B7E099D9C}"/>
              </a:ext>
            </a:extLst>
          </p:cNvPr>
          <p:cNvSpPr txBox="1"/>
          <p:nvPr/>
        </p:nvSpPr>
        <p:spPr>
          <a:xfrm>
            <a:off x="993614" y="2853286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기본 아이디어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6E95AA-19C9-4A07-BA15-F7DA681EB623}"/>
              </a:ext>
            </a:extLst>
          </p:cNvPr>
          <p:cNvSpPr txBox="1"/>
          <p:nvPr/>
        </p:nvSpPr>
        <p:spPr>
          <a:xfrm>
            <a:off x="14406397" y="1530492"/>
            <a:ext cx="1702696" cy="574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Verdana Pro Cond" panose="020B0606030504040204" pitchFamily="34" charset="0"/>
              </a:rPr>
              <a:t>훈련 과정</a:t>
            </a:r>
            <a:endParaRPr lang="en-US" altLang="ko-KR" sz="2400" dirty="0">
              <a:latin typeface="Verdana Pro Cond" panose="020B0606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617C27-C287-4388-A6C0-2603FB880037}"/>
              </a:ext>
            </a:extLst>
          </p:cNvPr>
          <p:cNvSpPr txBox="1"/>
          <p:nvPr/>
        </p:nvSpPr>
        <p:spPr>
          <a:xfrm>
            <a:off x="12200777" y="335991"/>
            <a:ext cx="6016263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Convolution</a:t>
            </a:r>
            <a:r>
              <a:rPr lang="ko-KR" altLang="en-US" dirty="0">
                <a:latin typeface="Verdana Pro Cond" panose="020B0606030504040204" pitchFamily="34" charset="0"/>
              </a:rPr>
              <a:t>과 </a:t>
            </a:r>
            <a:r>
              <a:rPr lang="en-US" altLang="ko-KR" dirty="0">
                <a:latin typeface="Verdana Pro Cond" panose="020B0606030504040204" pitchFamily="34" charset="0"/>
              </a:rPr>
              <a:t>sigmoid</a:t>
            </a:r>
            <a:r>
              <a:rPr lang="ko-KR" altLang="en-US" dirty="0">
                <a:latin typeface="Verdana Pro Cond" panose="020B0606030504040204" pitchFamily="34" charset="0"/>
              </a:rPr>
              <a:t>를 사용하여 </a:t>
            </a:r>
            <a:r>
              <a:rPr lang="en-US" altLang="ko-KR" dirty="0">
                <a:latin typeface="Verdana Pro Cond" panose="020B0606030504040204" pitchFamily="34" charset="0"/>
              </a:rPr>
              <a:t>Attention Map</a:t>
            </a:r>
            <a:r>
              <a:rPr lang="ko-KR" altLang="en-US" dirty="0">
                <a:latin typeface="Verdana Pro Cond" panose="020B0606030504040204" pitchFamily="34" charset="0"/>
              </a:rPr>
              <a:t>을 만들고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</a:rPr>
              <a:t>각각의 </a:t>
            </a:r>
            <a:r>
              <a:rPr lang="en-US" altLang="ko-KR" dirty="0">
                <a:latin typeface="Verdana Pro Cond" panose="020B0606030504040204" pitchFamily="34" charset="0"/>
              </a:rPr>
              <a:t>shadow detection map</a:t>
            </a:r>
            <a:r>
              <a:rPr lang="ko-KR" altLang="en-US" dirty="0">
                <a:latin typeface="Verdana Pro Cond" panose="020B0606030504040204" pitchFamily="34" charset="0"/>
              </a:rPr>
              <a:t>에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</a:rPr>
              <a:t>곱하여 최종 </a:t>
            </a:r>
            <a:r>
              <a:rPr lang="en-US" altLang="ko-KR" dirty="0">
                <a:latin typeface="Verdana Pro Cond" panose="020B0606030504040204" pitchFamily="34" charset="0"/>
              </a:rPr>
              <a:t>result</a:t>
            </a:r>
            <a:r>
              <a:rPr lang="ko-KR" altLang="en-US" dirty="0">
                <a:latin typeface="Verdana Pro Cond" panose="020B0606030504040204" pitchFamily="34" charset="0"/>
              </a:rPr>
              <a:t>를 계산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9CA98DB-B14F-43E1-890E-07E9F7A75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238" y="881215"/>
            <a:ext cx="5334000" cy="34194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84D5C9-5268-48D4-BE8B-21AFB825C614}"/>
              </a:ext>
            </a:extLst>
          </p:cNvPr>
          <p:cNvSpPr txBox="1"/>
          <p:nvPr/>
        </p:nvSpPr>
        <p:spPr>
          <a:xfrm>
            <a:off x="12150067" y="2000694"/>
            <a:ext cx="6209895" cy="233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Verdana Pro Cond" panose="020B0606030504040204" pitchFamily="34" charset="0"/>
              </a:rPr>
              <a:t>특정 </a:t>
            </a:r>
            <a:r>
              <a:rPr lang="ko-KR" altLang="en-US" sz="2000" dirty="0" err="1">
                <a:latin typeface="Verdana Pro Cond" panose="020B0606030504040204" pitchFamily="34" charset="0"/>
              </a:rPr>
              <a:t>추출기</a:t>
            </a:r>
            <a:r>
              <a:rPr lang="en-US" altLang="ko-KR" sz="2000" dirty="0">
                <a:latin typeface="Verdana Pro Cond" panose="020B0606030504040204" pitchFamily="34" charset="0"/>
              </a:rPr>
              <a:t>: ResNeXt101</a:t>
            </a:r>
            <a:r>
              <a:rPr lang="ko-KR" altLang="en-US" sz="2000" dirty="0">
                <a:latin typeface="Verdana Pro Cond" panose="020B0606030504040204" pitchFamily="34" charset="0"/>
              </a:rPr>
              <a:t>를 사용하여 특징 추출</a:t>
            </a:r>
            <a:endParaRPr lang="en-US" altLang="ko-KR" sz="2000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Verdana Pro Cond" panose="020B0606030504040204" pitchFamily="34" charset="0"/>
              </a:rPr>
              <a:t>Loss function: </a:t>
            </a:r>
            <a:r>
              <a:rPr lang="ko-KR" altLang="en-US" sz="2000" dirty="0">
                <a:latin typeface="Verdana Pro Cond" panose="020B0606030504040204" pitchFamily="34" charset="0"/>
              </a:rPr>
              <a:t>모든</a:t>
            </a:r>
            <a:r>
              <a:rPr lang="en-US" altLang="ko-KR" sz="2000" dirty="0">
                <a:latin typeface="Verdana Pro Cond" panose="020B0606030504040204" pitchFamily="34" charset="0"/>
              </a:rPr>
              <a:t> supervision</a:t>
            </a:r>
            <a:r>
              <a:rPr lang="ko-KR" altLang="en-US" sz="2000" dirty="0">
                <a:latin typeface="Verdana Pro Cond" panose="020B0606030504040204" pitchFamily="34" charset="0"/>
              </a:rPr>
              <a:t>에 대해 </a:t>
            </a:r>
            <a:r>
              <a:rPr lang="en-US" altLang="ko-KR" sz="2000" dirty="0">
                <a:latin typeface="Verdana Pro Cond" panose="020B0606030504040204" pitchFamily="34" charset="0"/>
              </a:rPr>
              <a:t>binary cross-entropy </a:t>
            </a:r>
            <a:r>
              <a:rPr lang="ko-KR" altLang="en-US" sz="2000" dirty="0">
                <a:latin typeface="Verdana Pro Cond" panose="020B0606030504040204" pitchFamily="34" charset="0"/>
              </a:rPr>
              <a:t>적용</a:t>
            </a:r>
            <a:endParaRPr lang="en-US" altLang="ko-KR" sz="2000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Verdana Pro Cond" panose="020B0606030504040204" pitchFamily="34" charset="0"/>
              </a:rPr>
              <a:t>Optimizer:</a:t>
            </a:r>
            <a:r>
              <a:rPr lang="ko-KR" altLang="en-US" sz="2000" dirty="0">
                <a:latin typeface="Verdana Pro Cond" panose="020B0606030504040204" pitchFamily="34" charset="0"/>
              </a:rPr>
              <a:t> </a:t>
            </a:r>
            <a:r>
              <a:rPr lang="en-US" altLang="ko-KR" sz="2000" dirty="0">
                <a:latin typeface="Verdana Pro Cond" panose="020B0606030504040204" pitchFamily="34" charset="0"/>
              </a:rPr>
              <a:t> Stochastic gradient descent (SGD)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Verdana Pro Cond" panose="020B0606030504040204" pitchFamily="34" charset="0"/>
              </a:rPr>
              <a:t>Dataset: SBU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6447913-49D8-4DE4-9626-BB9A7059B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436" y="4805327"/>
            <a:ext cx="12656604" cy="497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0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FF8B33-4AF7-414B-9943-3B895FDEBBCC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F5835-0ECE-481B-8721-69B98762F69F}"/>
              </a:ext>
            </a:extLst>
          </p:cNvPr>
          <p:cNvSpPr txBox="1"/>
          <p:nvPr/>
        </p:nvSpPr>
        <p:spPr>
          <a:xfrm>
            <a:off x="993614" y="2865799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기존 알고리즘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CB31E-F7D5-4934-B77E-26EEA65B43BA}"/>
              </a:ext>
            </a:extLst>
          </p:cNvPr>
          <p:cNvSpPr txBox="1"/>
          <p:nvPr/>
        </p:nvSpPr>
        <p:spPr>
          <a:xfrm>
            <a:off x="5758043" y="526794"/>
            <a:ext cx="6016263" cy="3362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기본적인 알고리즘 진행은 아래와 같음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Verdana Pro Cond" panose="020B0606030504040204" pitchFamily="34" charset="0"/>
              </a:rPr>
              <a:t>사용자로부터 마우스 입력을 받아 그림자 영역 선택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Verdana Pro Cond" panose="020B0606030504040204" pitchFamily="34" charset="0"/>
              </a:rPr>
              <a:t>해당 클릭으로 얻은 기준 그림자 영역과 주변 픽셀의 색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</a:rPr>
              <a:t>거리를 측정하여 </a:t>
            </a:r>
            <a:r>
              <a:rPr lang="en-US" altLang="ko-KR" dirty="0">
                <a:latin typeface="Verdana Pro Cond" panose="020B0606030504040204" pitchFamily="34" charset="0"/>
              </a:rPr>
              <a:t>region growing </a:t>
            </a:r>
            <a:r>
              <a:rPr lang="ko-KR" altLang="en-US" dirty="0">
                <a:latin typeface="Verdana Pro Cond" panose="020B0606030504040204" pitchFamily="34" charset="0"/>
              </a:rPr>
              <a:t>수행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Verdana Pro Cond" panose="020B0606030504040204" pitchFamily="34" charset="0"/>
              </a:rPr>
              <a:t>얻어진 </a:t>
            </a:r>
            <a:r>
              <a:rPr lang="en-US" altLang="ko-KR" dirty="0">
                <a:latin typeface="Verdana Pro Cond" panose="020B0606030504040204" pitchFamily="34" charset="0"/>
              </a:rPr>
              <a:t>seed</a:t>
            </a:r>
            <a:r>
              <a:rPr lang="ko-KR" altLang="en-US" dirty="0">
                <a:latin typeface="Verdana Pro Cond" panose="020B0606030504040204" pitchFamily="34" charset="0"/>
              </a:rPr>
              <a:t>를 기반으로 다시 </a:t>
            </a:r>
            <a:r>
              <a:rPr lang="en-US" altLang="ko-KR" dirty="0">
                <a:latin typeface="Verdana Pro Cond" panose="020B0606030504040204" pitchFamily="34" charset="0"/>
              </a:rPr>
              <a:t>region growing </a:t>
            </a:r>
            <a:r>
              <a:rPr lang="ko-KR" altLang="en-US" dirty="0">
                <a:latin typeface="Verdana Pro Cond" panose="020B0606030504040204" pitchFamily="34" charset="0"/>
              </a:rPr>
              <a:t>수행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Verdana Pro Cond" panose="020B0606030504040204" pitchFamily="34" charset="0"/>
              </a:rPr>
              <a:t>같은 영역 픽셀 </a:t>
            </a:r>
            <a:r>
              <a:rPr lang="en-US" altLang="ko-KR" dirty="0">
                <a:latin typeface="Verdana Pro Cond" panose="020B0606030504040204" pitchFamily="34" charset="0"/>
              </a:rPr>
              <a:t>A, </a:t>
            </a:r>
            <a:r>
              <a:rPr lang="ko-KR" altLang="en-US" dirty="0">
                <a:latin typeface="Verdana Pro Cond" panose="020B0606030504040204" pitchFamily="34" charset="0"/>
              </a:rPr>
              <a:t>그림자 픽셀 </a:t>
            </a:r>
            <a:r>
              <a:rPr lang="en-US" altLang="ko-KR" dirty="0" err="1">
                <a:latin typeface="Verdana Pro Cond" panose="020B0606030504040204" pitchFamily="34" charset="0"/>
              </a:rPr>
              <a:t>Ms</a:t>
            </a:r>
            <a:r>
              <a:rPr lang="en-US" altLang="ko-KR" dirty="0">
                <a:latin typeface="Verdana Pro Cond" panose="020B0606030504040204" pitchFamily="34" charset="0"/>
              </a:rPr>
              <a:t>, </a:t>
            </a:r>
            <a:r>
              <a:rPr lang="ko-KR" altLang="en-US" dirty="0">
                <a:latin typeface="Verdana Pro Cond" panose="020B0606030504040204" pitchFamily="34" charset="0"/>
              </a:rPr>
              <a:t>그 이외 </a:t>
            </a:r>
            <a:r>
              <a:rPr lang="en-US" altLang="ko-KR" dirty="0">
                <a:latin typeface="Verdana Pro Cond" panose="020B0606030504040204" pitchFamily="34" charset="0"/>
              </a:rPr>
              <a:t>A – </a:t>
            </a:r>
            <a:r>
              <a:rPr lang="en-US" altLang="ko-KR" dirty="0" err="1">
                <a:latin typeface="Verdana Pro Cond" panose="020B0606030504040204" pitchFamily="34" charset="0"/>
              </a:rPr>
              <a:t>Ms</a:t>
            </a:r>
            <a:r>
              <a:rPr lang="en-US" altLang="ko-KR" dirty="0">
                <a:latin typeface="Verdana Pro Cond" panose="020B0606030504040204" pitchFamily="34" charset="0"/>
              </a:rPr>
              <a:t> = </a:t>
            </a:r>
            <a:r>
              <a:rPr lang="en-US" altLang="ko-KR" dirty="0" err="1">
                <a:latin typeface="Verdana Pro Cond" panose="020B0606030504040204" pitchFamily="34" charset="0"/>
              </a:rPr>
              <a:t>Ml</a:t>
            </a:r>
            <a:r>
              <a:rPr lang="ko-KR" altLang="en-US" dirty="0">
                <a:latin typeface="Verdana Pro Cond" panose="020B0606030504040204" pitchFamily="34" charset="0"/>
              </a:rPr>
              <a:t>을 계산하여 </a:t>
            </a:r>
            <a:r>
              <a:rPr lang="en-US" altLang="ko-KR" dirty="0" err="1">
                <a:latin typeface="Verdana Pro Cond" panose="020B0606030504040204" pitchFamily="34" charset="0"/>
              </a:rPr>
              <a:t>Ms</a:t>
            </a:r>
            <a:r>
              <a:rPr lang="ko-KR" altLang="en-US" dirty="0">
                <a:latin typeface="Verdana Pro Cond" panose="020B0606030504040204" pitchFamily="34" charset="0"/>
              </a:rPr>
              <a:t>의 표준편차가 </a:t>
            </a:r>
            <a:r>
              <a:rPr lang="en-US" altLang="ko-KR" dirty="0" err="1">
                <a:latin typeface="Verdana Pro Cond" panose="020B0606030504040204" pitchFamily="34" charset="0"/>
              </a:rPr>
              <a:t>Ml</a:t>
            </a:r>
            <a:r>
              <a:rPr lang="ko-KR" altLang="en-US" dirty="0">
                <a:latin typeface="Verdana Pro Cond" panose="020B0606030504040204" pitchFamily="34" charset="0"/>
              </a:rPr>
              <a:t>의 표준편차보다 높으면 그 이전 값을 그림자 영역으로 검출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9FFD8-45FD-4976-BF5C-6AC5126F2FD1}"/>
              </a:ext>
            </a:extLst>
          </p:cNvPr>
          <p:cNvSpPr txBox="1"/>
          <p:nvPr/>
        </p:nvSpPr>
        <p:spPr>
          <a:xfrm>
            <a:off x="5758042" y="4909807"/>
            <a:ext cx="6016263" cy="4468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각 픽셀 간의 거리는 아래와 같이 정의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Verdana Pro Cond" panose="020B0606030504040204" pitchFamily="34" charset="0"/>
              </a:rPr>
              <a:t>RGB </a:t>
            </a:r>
            <a:r>
              <a:rPr lang="ko-KR" altLang="en-US" dirty="0">
                <a:latin typeface="Verdana Pro Cond" panose="020B0606030504040204" pitchFamily="34" charset="0"/>
              </a:rPr>
              <a:t>거리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-&gt; 3</a:t>
            </a:r>
            <a:r>
              <a:rPr lang="ko-KR" altLang="en-US" dirty="0">
                <a:latin typeface="Verdana Pro Cond" panose="020B0606030504040204" pitchFamily="34" charset="0"/>
              </a:rPr>
              <a:t>차원 상에서 </a:t>
            </a:r>
            <a:r>
              <a:rPr lang="en-US" altLang="ko-KR" dirty="0">
                <a:latin typeface="Verdana Pro Cond" panose="020B0606030504040204" pitchFamily="34" charset="0"/>
              </a:rPr>
              <a:t>RGB </a:t>
            </a:r>
            <a:r>
              <a:rPr lang="ko-KR" altLang="en-US" dirty="0">
                <a:latin typeface="Verdana Pro Cond" panose="020B0606030504040204" pitchFamily="34" charset="0"/>
              </a:rPr>
              <a:t>벡터 사이의 각도</a:t>
            </a:r>
            <a:r>
              <a:rPr lang="en-US" altLang="ko-KR" dirty="0">
                <a:latin typeface="Verdana Pro Cond" panose="020B0606030504040204" pitchFamily="34" charset="0"/>
              </a:rPr>
              <a:t>(</a:t>
            </a:r>
            <a:r>
              <a:rPr lang="el-GR" altLang="ko-KR" dirty="0">
                <a:latin typeface="Verdana Pro Cond" panose="020B0606030504040204" pitchFamily="34" charset="0"/>
              </a:rPr>
              <a:t>θ</a:t>
            </a:r>
            <a:r>
              <a:rPr lang="en-US" altLang="ko-KR" dirty="0">
                <a:latin typeface="Verdana Pro Cond" panose="020B0606030504040204" pitchFamily="34" charset="0"/>
              </a:rPr>
              <a:t>)</a:t>
            </a:r>
            <a:r>
              <a:rPr lang="ko-KR" altLang="en-US" dirty="0">
                <a:latin typeface="Verdana Pro Cond" panose="020B0606030504040204" pitchFamily="34" charset="0"/>
              </a:rPr>
              <a:t>에 대해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1 - |cos(</a:t>
            </a:r>
            <a:r>
              <a:rPr lang="el-GR" altLang="ko-KR" dirty="0">
                <a:latin typeface="Verdana Pro Cond" panose="020B0606030504040204" pitchFamily="34" charset="0"/>
              </a:rPr>
              <a:t>θ</a:t>
            </a:r>
            <a:r>
              <a:rPr lang="en-US" altLang="ko-KR" dirty="0">
                <a:latin typeface="Verdana Pro Cond" panose="020B0606030504040204" pitchFamily="34" charset="0"/>
              </a:rPr>
              <a:t>)| </a:t>
            </a:r>
            <a:r>
              <a:rPr lang="ko-KR" altLang="en-US" dirty="0">
                <a:latin typeface="Verdana Pro Cond" panose="020B0606030504040204" pitchFamily="34" charset="0"/>
              </a:rPr>
              <a:t>정의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2. </a:t>
            </a:r>
            <a:r>
              <a:rPr lang="en-US" altLang="ko-KR" dirty="0" err="1">
                <a:latin typeface="Verdana Pro Cond" panose="020B0606030504040204" pitchFamily="34" charset="0"/>
              </a:rPr>
              <a:t>CbCr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</a:rPr>
              <a:t>거리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-&gt; 2</a:t>
            </a:r>
            <a:r>
              <a:rPr lang="ko-KR" altLang="en-US" dirty="0">
                <a:latin typeface="Verdana Pro Cond" panose="020B0606030504040204" pitchFamily="34" charset="0"/>
              </a:rPr>
              <a:t>차원 상에서 </a:t>
            </a:r>
            <a:r>
              <a:rPr lang="en-US" altLang="ko-KR" dirty="0" err="1">
                <a:latin typeface="Verdana Pro Cond" panose="020B0606030504040204" pitchFamily="34" charset="0"/>
              </a:rPr>
              <a:t>CbCr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</a:rPr>
              <a:t>벡터 사이의 각도</a:t>
            </a:r>
            <a:r>
              <a:rPr lang="en-US" altLang="ko-KR" dirty="0">
                <a:latin typeface="Verdana Pro Cond" panose="020B0606030504040204" pitchFamily="34" charset="0"/>
              </a:rPr>
              <a:t>(</a:t>
            </a:r>
            <a:r>
              <a:rPr lang="el-GR" altLang="ko-KR" dirty="0">
                <a:latin typeface="Verdana Pro Cond" panose="020B0606030504040204" pitchFamily="34" charset="0"/>
              </a:rPr>
              <a:t>θ</a:t>
            </a:r>
            <a:r>
              <a:rPr lang="en-US" altLang="ko-KR" dirty="0">
                <a:latin typeface="Verdana Pro Cond" panose="020B0606030504040204" pitchFamily="34" charset="0"/>
              </a:rPr>
              <a:t>)</a:t>
            </a:r>
            <a:r>
              <a:rPr lang="ko-KR" altLang="en-US" dirty="0">
                <a:latin typeface="Verdana Pro Cond" panose="020B0606030504040204" pitchFamily="34" charset="0"/>
              </a:rPr>
              <a:t>에 대해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1 - |cos(</a:t>
            </a:r>
            <a:r>
              <a:rPr lang="el-GR" altLang="ko-KR" dirty="0">
                <a:latin typeface="Verdana Pro Cond" panose="020B0606030504040204" pitchFamily="34" charset="0"/>
              </a:rPr>
              <a:t>θ</a:t>
            </a:r>
            <a:r>
              <a:rPr lang="en-US" altLang="ko-KR" dirty="0">
                <a:latin typeface="Verdana Pro Cond" panose="020B0606030504040204" pitchFamily="34" charset="0"/>
              </a:rPr>
              <a:t>)| </a:t>
            </a:r>
            <a:r>
              <a:rPr lang="ko-KR" altLang="en-US" dirty="0">
                <a:latin typeface="Verdana Pro Cond" panose="020B0606030504040204" pitchFamily="34" charset="0"/>
              </a:rPr>
              <a:t>정의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3. Y </a:t>
            </a:r>
            <a:r>
              <a:rPr lang="ko-KR" altLang="en-US" dirty="0">
                <a:latin typeface="Verdana Pro Cond" panose="020B0606030504040204" pitchFamily="34" charset="0"/>
              </a:rPr>
              <a:t>거리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-&gt; 1</a:t>
            </a:r>
            <a:r>
              <a:rPr lang="ko-KR" altLang="en-US" dirty="0">
                <a:latin typeface="Verdana Pro Cond" panose="020B0606030504040204" pitchFamily="34" charset="0"/>
              </a:rPr>
              <a:t>차원 상에서 </a:t>
            </a:r>
            <a:r>
              <a:rPr lang="en-US" altLang="ko-KR" dirty="0">
                <a:latin typeface="Verdana Pro Cond" panose="020B0606030504040204" pitchFamily="34" charset="0"/>
              </a:rPr>
              <a:t>Y </a:t>
            </a:r>
            <a:r>
              <a:rPr lang="ko-KR" altLang="en-US" dirty="0">
                <a:latin typeface="Verdana Pro Cond" panose="020B0606030504040204" pitchFamily="34" charset="0"/>
              </a:rPr>
              <a:t>값의 차이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7755BB-A399-4BFB-A152-A0F6064A3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7630" y="139680"/>
            <a:ext cx="6016264" cy="44630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648851-27ED-4FDD-A327-F1AEB5E0CA1D}"/>
              </a:ext>
            </a:extLst>
          </p:cNvPr>
          <p:cNvSpPr txBox="1"/>
          <p:nvPr/>
        </p:nvSpPr>
        <p:spPr>
          <a:xfrm>
            <a:off x="12673319" y="6434163"/>
            <a:ext cx="6016263" cy="86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비교가 이루어지는 기준 픽셀은 </a:t>
            </a:r>
            <a:r>
              <a:rPr lang="en-US" altLang="ko-KR" dirty="0">
                <a:latin typeface="Verdana Pro Cond" panose="020B0606030504040204" pitchFamily="34" charset="0"/>
              </a:rPr>
              <a:t>seed </a:t>
            </a:r>
            <a:r>
              <a:rPr lang="ko-KR" altLang="en-US" dirty="0">
                <a:latin typeface="Verdana Pro Cond" panose="020B0606030504040204" pitchFamily="34" charset="0"/>
              </a:rPr>
              <a:t>픽셀들의 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평균값을 기반으로 계산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6B4B-C3CF-4CB3-BD87-00C4E7F5DE47}"/>
              </a:ext>
            </a:extLst>
          </p:cNvPr>
          <p:cNvSpPr txBox="1"/>
          <p:nvPr/>
        </p:nvSpPr>
        <p:spPr>
          <a:xfrm>
            <a:off x="993614" y="4792931"/>
            <a:ext cx="38895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@article {10.1111:j.1467-8659.2008.01155.x,</a:t>
            </a:r>
            <a:br>
              <a:rPr lang="en-US" altLang="ko-KR" sz="1600" dirty="0"/>
            </a:b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journal = {Computer Graphics Forum},</a:t>
            </a:r>
            <a:br>
              <a:rPr lang="en-US" altLang="ko-KR" sz="1600" dirty="0"/>
            </a:b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title = {{The Shadow Meets the Mask: Pyramid-Based Shadow Removal}},</a:t>
            </a:r>
            <a:br>
              <a:rPr lang="en-US" altLang="ko-KR" sz="1600" dirty="0"/>
            </a:b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author = {Shor, Yael and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Helvetica Neue"/>
              </a:rPr>
              <a:t>Lischinski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, Dani},</a:t>
            </a:r>
            <a:br>
              <a:rPr lang="en-US" altLang="ko-KR" sz="1600" dirty="0"/>
            </a:b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year = {2008},</a:t>
            </a:r>
            <a:br>
              <a:rPr lang="en-US" altLang="ko-KR" sz="1600" dirty="0"/>
            </a:b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publisher = {The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Helvetica Neue"/>
              </a:rPr>
              <a:t>Eurographics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 Association and Blackwell Publishing Ltd},</a:t>
            </a:r>
            <a:br>
              <a:rPr lang="en-US" altLang="ko-KR" sz="1600" dirty="0"/>
            </a:b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ISSN = {1467-8659},</a:t>
            </a:r>
            <a:br>
              <a:rPr lang="en-US" altLang="ko-KR" sz="1600" dirty="0"/>
            </a:b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DOI = {10.1111/j.1467-8659.2008.01155.x}</a:t>
            </a:r>
            <a:br>
              <a:rPr lang="en-US" altLang="ko-KR" sz="1600" dirty="0"/>
            </a:br>
            <a:r>
              <a:rPr lang="en-US" altLang="ko-KR" sz="1600" b="0" i="0" dirty="0">
                <a:solidFill>
                  <a:srgbClr val="333333"/>
                </a:solidFill>
                <a:effectLst/>
                <a:latin typeface="Helvetica Neue"/>
              </a:rPr>
              <a:t>}</a:t>
            </a:r>
            <a:endParaRPr lang="en-US" altLang="ko-KR" sz="16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FF8B33-4AF7-414B-9943-3B895FDEBBCC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2.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F5835-0ECE-481B-8721-69B98762F69F}"/>
              </a:ext>
            </a:extLst>
          </p:cNvPr>
          <p:cNvSpPr txBox="1"/>
          <p:nvPr/>
        </p:nvSpPr>
        <p:spPr>
          <a:xfrm>
            <a:off x="993614" y="2865799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수정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알고리즘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CB31E-F7D5-4934-B77E-26EEA65B43BA}"/>
              </a:ext>
            </a:extLst>
          </p:cNvPr>
          <p:cNvSpPr txBox="1"/>
          <p:nvPr/>
        </p:nvSpPr>
        <p:spPr>
          <a:xfrm>
            <a:off x="5758043" y="738358"/>
            <a:ext cx="6016263" cy="253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수정된 알고리즘 진행은 아래와 같음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Verdana Pro Cond" panose="020B0606030504040204" pitchFamily="34" charset="0"/>
              </a:rPr>
              <a:t>사용자로부터 마우스 입력을 받아 그림자 영역 선택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Verdana Pro Cond" panose="020B0606030504040204" pitchFamily="34" charset="0"/>
              </a:rPr>
              <a:t>해당 클릭으로 얻은 기준 그림자 영역을 기반으로 주변 픽셀의 </a:t>
            </a:r>
            <a:r>
              <a:rPr lang="en-US" altLang="ko-KR" dirty="0">
                <a:latin typeface="Verdana Pro Cond" panose="020B0606030504040204" pitchFamily="34" charset="0"/>
              </a:rPr>
              <a:t>features</a:t>
            </a:r>
            <a:r>
              <a:rPr lang="ko-KR" altLang="en-US" dirty="0">
                <a:latin typeface="Verdana Pro Cond" panose="020B0606030504040204" pitchFamily="34" charset="0"/>
              </a:rPr>
              <a:t>를 계산하여 </a:t>
            </a:r>
            <a:r>
              <a:rPr lang="en-US" altLang="ko-KR" dirty="0">
                <a:latin typeface="Verdana Pro Cond" panose="020B0606030504040204" pitchFamily="34" charset="0"/>
              </a:rPr>
              <a:t>region growing </a:t>
            </a:r>
            <a:r>
              <a:rPr lang="ko-KR" altLang="en-US" dirty="0">
                <a:latin typeface="Verdana Pro Cond" panose="020B0606030504040204" pitchFamily="34" charset="0"/>
              </a:rPr>
              <a:t>수행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Verdana Pro Cond" panose="020B0606030504040204" pitchFamily="34" charset="0"/>
              </a:rPr>
              <a:t>더 이상 추가되는 픽셀이 존재하지 않을 때 알고리즘 종료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9FFD8-45FD-4976-BF5C-6AC5126F2FD1}"/>
              </a:ext>
            </a:extLst>
          </p:cNvPr>
          <p:cNvSpPr txBox="1"/>
          <p:nvPr/>
        </p:nvSpPr>
        <p:spPr>
          <a:xfrm>
            <a:off x="5770823" y="6344843"/>
            <a:ext cx="6016263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총</a:t>
            </a:r>
            <a:r>
              <a:rPr lang="en-US" altLang="ko-KR" dirty="0">
                <a:latin typeface="Verdana Pro Cond" panose="020B0606030504040204" pitchFamily="34" charset="0"/>
              </a:rPr>
              <a:t> 5</a:t>
            </a:r>
            <a:r>
              <a:rPr lang="ko-KR" altLang="en-US" dirty="0">
                <a:latin typeface="Verdana Pro Cond" panose="020B0606030504040204" pitchFamily="34" charset="0"/>
              </a:rPr>
              <a:t>개의 </a:t>
            </a:r>
            <a:r>
              <a:rPr lang="en-US" altLang="ko-KR" dirty="0">
                <a:latin typeface="Verdana Pro Cond" panose="020B0606030504040204" pitchFamily="34" charset="0"/>
              </a:rPr>
              <a:t>feature</a:t>
            </a:r>
            <a:r>
              <a:rPr lang="ko-KR" altLang="en-US" dirty="0">
                <a:latin typeface="Verdana Pro Cond" panose="020B0606030504040204" pitchFamily="34" charset="0"/>
              </a:rPr>
              <a:t> 검사를 통해 그림자 픽셀을 결정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5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개의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feature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중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3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개 이상이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shadow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로 판정되면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그 픽셀을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shadow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로 추가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612BF-E412-46E9-9C66-3B943EC569EB}"/>
              </a:ext>
            </a:extLst>
          </p:cNvPr>
          <p:cNvSpPr txBox="1"/>
          <p:nvPr/>
        </p:nvSpPr>
        <p:spPr>
          <a:xfrm>
            <a:off x="12151683" y="738358"/>
            <a:ext cx="6016263" cy="2529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계산한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features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는 아래와 같음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Verdana Pro Cond" panose="020B0606030504040204" pitchFamily="34" charset="0"/>
                <a:sym typeface="Wingdings" panose="05000000000000000000" pitchFamily="2" charset="2"/>
              </a:rPr>
              <a:t>CbCr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색 공간 상의 거리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Y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색 공간 상의 거리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Smoothness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Verdana Pro Cond" panose="020B0606030504040204" pitchFamily="34" charset="0"/>
                <a:sym typeface="Wingdings" panose="05000000000000000000" pitchFamily="2" charset="2"/>
              </a:rPr>
              <a:t>LocalMax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Gradient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ECF2FA-138A-4EB7-A850-D18630073FDA}"/>
              </a:ext>
            </a:extLst>
          </p:cNvPr>
          <p:cNvSpPr txBox="1"/>
          <p:nvPr/>
        </p:nvSpPr>
        <p:spPr>
          <a:xfrm>
            <a:off x="12151682" y="6344843"/>
            <a:ext cx="6016263" cy="86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얻어진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shadow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를 가지고 후처리를 통해 그림자 영역 마스크를 추출할 수 있음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590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C829BA-4CC3-43C3-A56D-1E97052512A1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3.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94F24-FD62-47E6-ADBE-C17F83472670}"/>
              </a:ext>
            </a:extLst>
          </p:cNvPr>
          <p:cNvSpPr txBox="1"/>
          <p:nvPr/>
        </p:nvSpPr>
        <p:spPr>
          <a:xfrm>
            <a:off x="993614" y="2865799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알고리즘 진행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1706F1-98F0-4D92-B322-7F9C9F4FD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764" y="128167"/>
            <a:ext cx="12140678" cy="43688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103DC7-1F51-47D6-94A7-C11CCAC7F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193" y="5918860"/>
            <a:ext cx="3164915" cy="25930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8D6DCB-15FA-4D29-BE10-9F91ED037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8014" y="5387888"/>
            <a:ext cx="2387820" cy="3408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C3A9A8-E362-4575-B5F4-496A3D9F1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740" y="5382711"/>
            <a:ext cx="2386881" cy="34075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336EBBC-A42A-4C39-A80C-AA86C564C2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2527" y="5918861"/>
            <a:ext cx="3164915" cy="259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3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24DF2-67EA-4AB9-8537-CEE01885B52A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4.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E0634-0D13-4D26-8B2C-4F9C797A1888}"/>
              </a:ext>
            </a:extLst>
          </p:cNvPr>
          <p:cNvSpPr txBox="1"/>
          <p:nvPr/>
        </p:nvSpPr>
        <p:spPr>
          <a:xfrm>
            <a:off x="993614" y="2865799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err="1">
                <a:solidFill>
                  <a:schemeClr val="bg1"/>
                </a:solidFill>
                <a:latin typeface="Franklin Gothic Heavy" panose="020B0903020102020204" pitchFamily="34" charset="0"/>
              </a:rPr>
              <a:t>CbCr</a:t>
            </a:r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A7ABE7-DF5B-4D39-80AA-57583F7AEEFE}"/>
                  </a:ext>
                </a:extLst>
              </p:cNvPr>
              <p:cNvSpPr txBox="1"/>
              <p:nvPr/>
            </p:nvSpPr>
            <p:spPr>
              <a:xfrm>
                <a:off x="5876764" y="1461356"/>
                <a:ext cx="6016263" cy="1700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Verdana Pro Cond" panose="020B0606030504040204" pitchFamily="34" charset="0"/>
                  </a:rPr>
                  <a:t>CbCr </a:t>
                </a:r>
                <a:r>
                  <a:rPr lang="ko-KR" altLang="en-US" dirty="0">
                    <a:latin typeface="Verdana Pro Cond" panose="020B0606030504040204" pitchFamily="34" charset="0"/>
                  </a:rPr>
                  <a:t>색 공간에서의 </a:t>
                </a:r>
                <a:r>
                  <a:rPr lang="en-US" altLang="ko-KR" dirty="0">
                    <a:latin typeface="Verdana Pro Cond" panose="020B0606030504040204" pitchFamily="34" charset="0"/>
                  </a:rPr>
                  <a:t>distance </a:t>
                </a:r>
                <a:r>
                  <a:rPr lang="ko-KR" altLang="en-US" dirty="0">
                    <a:latin typeface="Verdana Pro Cond" panose="020B0606030504040204" pitchFamily="34" charset="0"/>
                  </a:rPr>
                  <a:t>계산</a:t>
                </a:r>
                <a:endParaRPr lang="en-US" altLang="ko-KR" dirty="0">
                  <a:latin typeface="Verdana Pro Cond" panose="020B060603050404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ko-KR" dirty="0">
                    <a:latin typeface="Verdana Pro Cond" panose="020B0606030504040204" pitchFamily="34" charset="0"/>
                  </a:rPr>
                  <a:t>Shadow Seed</a:t>
                </a:r>
                <a:r>
                  <a:rPr lang="ko-KR" altLang="en-US" dirty="0">
                    <a:latin typeface="Verdana Pro Cond" panose="020B0606030504040204" pitchFamily="34" charset="0"/>
                  </a:rPr>
                  <a:t>에 포함되어 있는 </a:t>
                </a:r>
                <a:r>
                  <a:rPr lang="en-US" altLang="ko-KR" dirty="0">
                    <a:latin typeface="Verdana Pro Cond" panose="020B0606030504040204" pitchFamily="34" charset="0"/>
                  </a:rPr>
                  <a:t>Color</a:t>
                </a:r>
                <a:r>
                  <a:rPr lang="ko-KR" altLang="en-US" dirty="0">
                    <a:latin typeface="Verdana Pro Cond" panose="020B0606030504040204" pitchFamily="34" charset="0"/>
                  </a:rPr>
                  <a:t>의 중간 값을 기준으로 검사할 </a:t>
                </a:r>
                <a:r>
                  <a:rPr lang="en-US" altLang="ko-KR" dirty="0">
                    <a:latin typeface="Verdana Pro Cond" panose="020B0606030504040204" pitchFamily="34" charset="0"/>
                  </a:rPr>
                  <a:t>pixel</a:t>
                </a:r>
                <a:r>
                  <a:rPr lang="ko-KR" altLang="en-US" dirty="0">
                    <a:latin typeface="Verdana Pro Cond" panose="020B0606030504040204" pitchFamily="34" charset="0"/>
                  </a:rPr>
                  <a:t>과의 </a:t>
                </a:r>
                <a:r>
                  <a:rPr lang="en-US" altLang="ko-KR" dirty="0">
                    <a:latin typeface="Verdana Pro Cond" panose="020B0606030504040204" pitchFamily="34" charset="0"/>
                  </a:rPr>
                  <a:t>cos(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>
                    <a:latin typeface="Verdana Pro Cond" panose="020B0606030504040204" pitchFamily="34" charset="0"/>
                  </a:rPr>
                  <a:t> </a:t>
                </a:r>
                <a:r>
                  <a:rPr lang="ko-KR" altLang="en-US" dirty="0">
                    <a:latin typeface="Verdana Pro Cond" panose="020B0606030504040204" pitchFamily="34" charset="0"/>
                  </a:rPr>
                  <a:t>계산함</a:t>
                </a:r>
                <a:r>
                  <a:rPr lang="en-US" altLang="ko-KR" dirty="0">
                    <a:latin typeface="Verdana Pro Cond" panose="020B0606030504040204" pitchFamily="34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ko-KR" altLang="en-US" dirty="0">
                    <a:latin typeface="Verdana Pro Cond" panose="020B0606030504040204" pitchFamily="34" charset="0"/>
                  </a:rPr>
                  <a:t>계산된 </a:t>
                </a:r>
                <a:r>
                  <a:rPr lang="en-US" altLang="ko-KR" dirty="0">
                    <a:latin typeface="Verdana Pro Cond" panose="020B0606030504040204" pitchFamily="34" charset="0"/>
                  </a:rPr>
                  <a:t>cos(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Verdana Pro Cond" panose="020B0606030504040204" pitchFamily="34" charset="0"/>
                  </a:rPr>
                  <a:t>를 통해 </a:t>
                </a:r>
                <a:r>
                  <a:rPr lang="en-US" altLang="ko-KR" dirty="0">
                    <a:latin typeface="Verdana Pro Cond" panose="020B0606030504040204" pitchFamily="34" charset="0"/>
                  </a:rPr>
                  <a:t>distance = 1 - cos(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Verdana Pro Cond" panose="020B0606030504040204" pitchFamily="34" charset="0"/>
                  </a:rPr>
                  <a:t> </a:t>
                </a:r>
                <a:r>
                  <a:rPr lang="ko-KR" altLang="en-US" dirty="0">
                    <a:latin typeface="Verdana Pro Cond" panose="020B0606030504040204" pitchFamily="34" charset="0"/>
                  </a:rPr>
                  <a:t>계산</a:t>
                </a:r>
                <a:endParaRPr lang="en-US" altLang="ko-KR" dirty="0">
                  <a:latin typeface="Verdana Pro Cond" panose="020B0606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A7ABE7-DF5B-4D39-80AA-57583F7AE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764" y="1461356"/>
                <a:ext cx="6016263" cy="1700530"/>
              </a:xfrm>
              <a:prstGeom prst="rect">
                <a:avLst/>
              </a:prstGeom>
              <a:blipFill>
                <a:blip r:embed="rId4"/>
                <a:stretch>
                  <a:fillRect l="-811" b="-4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879B603-A075-4FCA-8E27-CB75F57C6A77}"/>
              </a:ext>
            </a:extLst>
          </p:cNvPr>
          <p:cNvSpPr txBox="1"/>
          <p:nvPr/>
        </p:nvSpPr>
        <p:spPr>
          <a:xfrm>
            <a:off x="12206851" y="1460788"/>
            <a:ext cx="6016263" cy="1700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대부분의 그림자에 포함되는 픽셀 간의 </a:t>
            </a:r>
            <a:r>
              <a:rPr lang="en-US" altLang="ko-KR" dirty="0" err="1">
                <a:latin typeface="Verdana Pro Cond" panose="020B0606030504040204" pitchFamily="34" charset="0"/>
              </a:rPr>
              <a:t>CbCr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</a:rPr>
              <a:t>색 공간 각도가 </a:t>
            </a:r>
            <a:r>
              <a:rPr lang="en-US" altLang="ko-KR" dirty="0">
                <a:latin typeface="Verdana Pro Cond" panose="020B0606030504040204" pitchFamily="34" charset="0"/>
              </a:rPr>
              <a:t>1° </a:t>
            </a:r>
            <a:r>
              <a:rPr lang="ko-KR" altLang="en-US" dirty="0">
                <a:latin typeface="Verdana Pro Cond" panose="020B0606030504040204" pitchFamily="34" charset="0"/>
              </a:rPr>
              <a:t>미만으로 계산됨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Verdana Pro Cond" panose="020B0606030504040204" pitchFamily="34" charset="0"/>
              </a:rPr>
              <a:t> </a:t>
            </a:r>
            <a:r>
              <a:rPr lang="en-US" altLang="ko-KR" dirty="0">
                <a:latin typeface="Verdana Pro Cond" panose="020B0606030504040204" pitchFamily="34" charset="0"/>
              </a:rPr>
              <a:t>Distance </a:t>
            </a:r>
            <a:r>
              <a:rPr lang="ko-KR" altLang="en-US" dirty="0">
                <a:latin typeface="Verdana Pro Cond" panose="020B0606030504040204" pitchFamily="34" charset="0"/>
              </a:rPr>
              <a:t>가 </a:t>
            </a:r>
            <a:r>
              <a:rPr lang="en-US" altLang="ko-KR" dirty="0">
                <a:latin typeface="Verdana Pro Cond" panose="020B0606030504040204" pitchFamily="34" charset="0"/>
              </a:rPr>
              <a:t>1 – cos(1) </a:t>
            </a:r>
            <a:r>
              <a:rPr lang="ko-KR" altLang="en-US" dirty="0">
                <a:latin typeface="Verdana Pro Cond" panose="020B0606030504040204" pitchFamily="34" charset="0"/>
              </a:rPr>
              <a:t>보다 작을 경우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Shadow feature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중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1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개 충족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98655B-0C97-42C8-9786-2171990BC77B}"/>
              </a:ext>
            </a:extLst>
          </p:cNvPr>
          <p:cNvSpPr txBox="1"/>
          <p:nvPr/>
        </p:nvSpPr>
        <p:spPr>
          <a:xfrm>
            <a:off x="993614" y="5439673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5.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D29CB-7B68-4B66-8601-0E0FD87BFB75}"/>
              </a:ext>
            </a:extLst>
          </p:cNvPr>
          <p:cNvSpPr txBox="1"/>
          <p:nvPr/>
        </p:nvSpPr>
        <p:spPr>
          <a:xfrm>
            <a:off x="993614" y="6301447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Y</a:t>
            </a:r>
          </a:p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distance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34DDC-AF59-4FD5-AC57-395F99F9DFDB}"/>
              </a:ext>
            </a:extLst>
          </p:cNvPr>
          <p:cNvSpPr txBox="1"/>
          <p:nvPr/>
        </p:nvSpPr>
        <p:spPr>
          <a:xfrm>
            <a:off x="5876763" y="6219800"/>
            <a:ext cx="6016263" cy="1700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Y </a:t>
            </a:r>
            <a:r>
              <a:rPr lang="ko-KR" altLang="en-US" dirty="0">
                <a:latin typeface="Verdana Pro Cond" panose="020B0606030504040204" pitchFamily="34" charset="0"/>
              </a:rPr>
              <a:t>색 공간에서의 </a:t>
            </a:r>
            <a:r>
              <a:rPr lang="en-US" altLang="ko-KR" dirty="0">
                <a:latin typeface="Verdana Pro Cond" panose="020B0606030504040204" pitchFamily="34" charset="0"/>
              </a:rPr>
              <a:t>distance </a:t>
            </a:r>
            <a:r>
              <a:rPr lang="ko-KR" altLang="en-US" dirty="0">
                <a:latin typeface="Verdana Pro Cond" panose="020B0606030504040204" pitchFamily="34" charset="0"/>
              </a:rPr>
              <a:t>계산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Verdana Pro Cond" panose="020B0606030504040204" pitchFamily="34" charset="0"/>
              </a:rPr>
              <a:t>Shadow Seed</a:t>
            </a:r>
            <a:r>
              <a:rPr lang="ko-KR" altLang="en-US" dirty="0">
                <a:latin typeface="Verdana Pro Cond" panose="020B0606030504040204" pitchFamily="34" charset="0"/>
              </a:rPr>
              <a:t>에 포함되어 있는 </a:t>
            </a:r>
            <a:r>
              <a:rPr lang="en-US" altLang="ko-KR" dirty="0">
                <a:latin typeface="Verdana Pro Cond" panose="020B0606030504040204" pitchFamily="34" charset="0"/>
              </a:rPr>
              <a:t>Y </a:t>
            </a:r>
            <a:r>
              <a:rPr lang="ko-KR" altLang="en-US" dirty="0">
                <a:latin typeface="Verdana Pro Cond" panose="020B0606030504040204" pitchFamily="34" charset="0"/>
              </a:rPr>
              <a:t>값의 평균을 기준으로 검사할 </a:t>
            </a:r>
            <a:r>
              <a:rPr lang="en-US" altLang="ko-KR" dirty="0">
                <a:latin typeface="Verdana Pro Cond" panose="020B0606030504040204" pitchFamily="34" charset="0"/>
              </a:rPr>
              <a:t>pixel</a:t>
            </a:r>
            <a:r>
              <a:rPr lang="ko-KR" altLang="en-US" dirty="0">
                <a:latin typeface="Verdana Pro Cond" panose="020B0606030504040204" pitchFamily="34" charset="0"/>
              </a:rPr>
              <a:t>과의 </a:t>
            </a:r>
            <a:r>
              <a:rPr lang="en-US" altLang="ko-KR" dirty="0">
                <a:latin typeface="Verdana Pro Cond" panose="020B0606030504040204" pitchFamily="34" charset="0"/>
              </a:rPr>
              <a:t>absolute difference</a:t>
            </a:r>
            <a:r>
              <a:rPr lang="ko-KR" altLang="en-US" dirty="0">
                <a:latin typeface="Verdana Pro Cond" panose="020B0606030504040204" pitchFamily="34" charset="0"/>
              </a:rPr>
              <a:t>를 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</a:rPr>
              <a:t>계산함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3BE4C-00F9-4E32-B2E9-B7A0DA5D92C5}"/>
              </a:ext>
            </a:extLst>
          </p:cNvPr>
          <p:cNvSpPr txBox="1"/>
          <p:nvPr/>
        </p:nvSpPr>
        <p:spPr>
          <a:xfrm>
            <a:off x="12206850" y="5988807"/>
            <a:ext cx="6016263" cy="211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처음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</a:rPr>
              <a:t>클릭으로 얻어진 그림자 </a:t>
            </a:r>
            <a:r>
              <a:rPr lang="en-US" altLang="ko-KR" dirty="0">
                <a:latin typeface="Verdana Pro Cond" panose="020B0606030504040204" pitchFamily="34" charset="0"/>
              </a:rPr>
              <a:t>Seed 75</a:t>
            </a:r>
            <a:r>
              <a:rPr lang="ko-KR" altLang="en-US" dirty="0">
                <a:latin typeface="Verdana Pro Cond" panose="020B0606030504040204" pitchFamily="34" charset="0"/>
              </a:rPr>
              <a:t>개를 바탕으로 전체 픽셀과의 </a:t>
            </a:r>
            <a:r>
              <a:rPr lang="en-US" altLang="ko-KR" dirty="0">
                <a:latin typeface="Verdana Pro Cond" panose="020B0606030504040204" pitchFamily="34" charset="0"/>
              </a:rPr>
              <a:t>Y distance</a:t>
            </a:r>
            <a:r>
              <a:rPr lang="ko-KR" altLang="en-US" dirty="0">
                <a:latin typeface="Verdana Pro Cond" panose="020B0606030504040204" pitchFamily="34" charset="0"/>
              </a:rPr>
              <a:t>를 계산하고</a:t>
            </a:r>
            <a:r>
              <a:rPr lang="en-US" altLang="ko-KR" dirty="0">
                <a:latin typeface="Verdana Pro Cond" panose="020B0606030504040204" pitchFamily="34" charset="0"/>
              </a:rPr>
              <a:t>, </a:t>
            </a:r>
            <a:r>
              <a:rPr lang="ko-KR" altLang="en-US" dirty="0">
                <a:latin typeface="Verdana Pro Cond" panose="020B0606030504040204" pitchFamily="34" charset="0"/>
              </a:rPr>
              <a:t>해당 히스토그램에서 </a:t>
            </a:r>
            <a:r>
              <a:rPr lang="en-US" altLang="ko-KR" dirty="0">
                <a:latin typeface="Verdana Pro Cond" panose="020B0606030504040204" pitchFamily="34" charset="0"/>
              </a:rPr>
              <a:t>1</a:t>
            </a:r>
            <a:r>
              <a:rPr lang="ko-KR" altLang="en-US" dirty="0">
                <a:latin typeface="Verdana Pro Cond" panose="020B0606030504040204" pitchFamily="34" charset="0"/>
              </a:rPr>
              <a:t>번째 </a:t>
            </a:r>
            <a:r>
              <a:rPr lang="en-US" altLang="ko-KR" dirty="0" err="1">
                <a:latin typeface="Verdana Pro Cond" panose="020B0606030504040204" pitchFamily="34" charset="0"/>
              </a:rPr>
              <a:t>vally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</a:rPr>
              <a:t>값을 </a:t>
            </a:r>
            <a:r>
              <a:rPr lang="en-US" altLang="ko-KR" dirty="0">
                <a:latin typeface="Verdana Pro Cond" panose="020B0606030504040204" pitchFamily="34" charset="0"/>
              </a:rPr>
              <a:t>threshold</a:t>
            </a:r>
            <a:r>
              <a:rPr lang="ko-KR" altLang="en-US" dirty="0">
                <a:latin typeface="Verdana Pro Cond" panose="020B0606030504040204" pitchFamily="34" charset="0"/>
              </a:rPr>
              <a:t>로 설정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Distance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가 해당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threshold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보다 작을 경우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Shadow feature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중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 1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개 충족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74457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887" y="0"/>
            <a:ext cx="18288000" cy="1028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24DF2-67EA-4AB9-8537-CEE01885B52A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6.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E0634-0D13-4D26-8B2C-4F9C797A1888}"/>
              </a:ext>
            </a:extLst>
          </p:cNvPr>
          <p:cNvSpPr txBox="1"/>
          <p:nvPr/>
        </p:nvSpPr>
        <p:spPr>
          <a:xfrm>
            <a:off x="993614" y="2865799"/>
            <a:ext cx="38895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err="1">
                <a:solidFill>
                  <a:schemeClr val="bg1"/>
                </a:solidFill>
                <a:latin typeface="Franklin Gothic Heavy" panose="020B0903020102020204" pitchFamily="34" charset="0"/>
              </a:rPr>
              <a:t>Smoothnes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A7ABE7-DF5B-4D39-80AA-57583F7AEEFE}"/>
              </a:ext>
            </a:extLst>
          </p:cNvPr>
          <p:cNvSpPr txBox="1"/>
          <p:nvPr/>
        </p:nvSpPr>
        <p:spPr>
          <a:xfrm>
            <a:off x="5735615" y="191758"/>
            <a:ext cx="6016263" cy="2115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Smoothness </a:t>
            </a:r>
            <a:r>
              <a:rPr lang="ko-KR" altLang="en-US" dirty="0">
                <a:latin typeface="Verdana Pro Cond" panose="020B0606030504040204" pitchFamily="34" charset="0"/>
              </a:rPr>
              <a:t>계산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Verdana Pro Cond" panose="020B0606030504040204" pitchFamily="34" charset="0"/>
              </a:rPr>
              <a:t>Original </a:t>
            </a:r>
            <a:r>
              <a:rPr lang="ko-KR" altLang="en-US" dirty="0">
                <a:latin typeface="Verdana Pro Cond" panose="020B0606030504040204" pitchFamily="34" charset="0"/>
              </a:rPr>
              <a:t>이미지에서 </a:t>
            </a:r>
            <a:r>
              <a:rPr lang="en-US" altLang="ko-KR" dirty="0">
                <a:latin typeface="Verdana Pro Cond" panose="020B0606030504040204" pitchFamily="34" charset="0"/>
              </a:rPr>
              <a:t>Gaussian Blur </a:t>
            </a:r>
            <a:r>
              <a:rPr lang="ko-KR" altLang="en-US" dirty="0">
                <a:latin typeface="Verdana Pro Cond" panose="020B0606030504040204" pitchFamily="34" charset="0"/>
              </a:rPr>
              <a:t>된 이미지를 </a:t>
            </a:r>
            <a:r>
              <a:rPr lang="en-US" altLang="ko-KR" dirty="0">
                <a:latin typeface="Verdana Pro Cond" panose="020B0606030504040204" pitchFamily="34" charset="0"/>
              </a:rPr>
              <a:t>subtract </a:t>
            </a:r>
            <a:r>
              <a:rPr lang="ko-KR" altLang="en-US" dirty="0">
                <a:latin typeface="Verdana Pro Cond" panose="020B0606030504040204" pitchFamily="34" charset="0"/>
              </a:rPr>
              <a:t>하여 </a:t>
            </a:r>
            <a:r>
              <a:rPr lang="en-US" altLang="ko-KR" dirty="0">
                <a:latin typeface="Verdana Pro Cond" panose="020B0606030504040204" pitchFamily="34" charset="0"/>
              </a:rPr>
              <a:t>Smoothness </a:t>
            </a:r>
            <a:r>
              <a:rPr lang="ko-KR" altLang="en-US" dirty="0">
                <a:latin typeface="Verdana Pro Cond" panose="020B0606030504040204" pitchFamily="34" charset="0"/>
              </a:rPr>
              <a:t>이미지 계산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Verdana Pro Cond" panose="020B0606030504040204" pitchFamily="34" charset="0"/>
              </a:rPr>
              <a:t>검사할 픽셀에 </a:t>
            </a:r>
            <a:r>
              <a:rPr lang="en-US" altLang="ko-KR" dirty="0">
                <a:latin typeface="Verdana Pro Cond" panose="020B0606030504040204" pitchFamily="34" charset="0"/>
              </a:rPr>
              <a:t>5 x 5 window</a:t>
            </a:r>
            <a:r>
              <a:rPr lang="ko-KR" altLang="en-US" dirty="0">
                <a:latin typeface="Verdana Pro Cond" panose="020B0606030504040204" pitchFamily="34" charset="0"/>
              </a:rPr>
              <a:t>를 적용하여 </a:t>
            </a:r>
            <a:r>
              <a:rPr lang="en-US" altLang="ko-KR" dirty="0">
                <a:latin typeface="Verdana Pro Cond" panose="020B0606030504040204" pitchFamily="34" charset="0"/>
              </a:rPr>
              <a:t>Smoothness </a:t>
            </a:r>
            <a:r>
              <a:rPr lang="ko-KR" altLang="en-US" dirty="0">
                <a:latin typeface="Verdana Pro Cond" panose="020B0606030504040204" pitchFamily="34" charset="0"/>
              </a:rPr>
              <a:t>이미지에서 해당 </a:t>
            </a:r>
            <a:r>
              <a:rPr lang="en-US" altLang="ko-KR" dirty="0">
                <a:latin typeface="Verdana Pro Cond" panose="020B0606030504040204" pitchFamily="34" charset="0"/>
              </a:rPr>
              <a:t>window</a:t>
            </a:r>
            <a:r>
              <a:rPr lang="ko-KR" altLang="en-US" dirty="0">
                <a:latin typeface="Verdana Pro Cond" panose="020B0606030504040204" pitchFamily="34" charset="0"/>
              </a:rPr>
              <a:t>의 픽셀 값 평균을 계산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79B603-A075-4FCA-8E27-CB75F57C6A77}"/>
              </a:ext>
            </a:extLst>
          </p:cNvPr>
          <p:cNvSpPr txBox="1"/>
          <p:nvPr/>
        </p:nvSpPr>
        <p:spPr>
          <a:xfrm>
            <a:off x="5735615" y="2499352"/>
            <a:ext cx="6016263" cy="1698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그림자는 보통 주변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surface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의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blur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된 효과를 주기 때문에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Smoothness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에서 매우 작은 값을 가진다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Smoothness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의 값이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1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이하인 경우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Shadow feature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중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1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개 충족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98655B-0C97-42C8-9786-2171990BC77B}"/>
              </a:ext>
            </a:extLst>
          </p:cNvPr>
          <p:cNvSpPr txBox="1"/>
          <p:nvPr/>
        </p:nvSpPr>
        <p:spPr>
          <a:xfrm>
            <a:off x="993614" y="5439673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7.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D29CB-7B68-4B66-8601-0E0FD87BFB75}"/>
              </a:ext>
            </a:extLst>
          </p:cNvPr>
          <p:cNvSpPr txBox="1"/>
          <p:nvPr/>
        </p:nvSpPr>
        <p:spPr>
          <a:xfrm>
            <a:off x="993614" y="6301447"/>
            <a:ext cx="38895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Local Max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34DDC-AF59-4FD5-AC57-395F99F9DFDB}"/>
              </a:ext>
            </a:extLst>
          </p:cNvPr>
          <p:cNvSpPr txBox="1"/>
          <p:nvPr/>
        </p:nvSpPr>
        <p:spPr>
          <a:xfrm>
            <a:off x="5735614" y="5228140"/>
            <a:ext cx="6016263" cy="1284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Local</a:t>
            </a:r>
            <a:r>
              <a:rPr lang="ko-KR" altLang="en-US" dirty="0">
                <a:latin typeface="Verdana Pro Cond" panose="020B0606030504040204" pitchFamily="34" charset="0"/>
              </a:rPr>
              <a:t> </a:t>
            </a:r>
            <a:r>
              <a:rPr lang="en-US" altLang="ko-KR" dirty="0">
                <a:latin typeface="Verdana Pro Cond" panose="020B0606030504040204" pitchFamily="34" charset="0"/>
              </a:rPr>
              <a:t>Max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Verdana Pro Cond" panose="020B0606030504040204" pitchFamily="34" charset="0"/>
              </a:rPr>
              <a:t>해당 픽셀을 기준으로 </a:t>
            </a:r>
            <a:r>
              <a:rPr lang="en-US" altLang="ko-KR" dirty="0">
                <a:latin typeface="Verdana Pro Cond" panose="020B0606030504040204" pitchFamily="34" charset="0"/>
              </a:rPr>
              <a:t>5 x 5 window</a:t>
            </a:r>
            <a:r>
              <a:rPr lang="ko-KR" altLang="en-US" dirty="0">
                <a:latin typeface="Verdana Pro Cond" panose="020B0606030504040204" pitchFamily="34" charset="0"/>
              </a:rPr>
              <a:t>를 적용하여 해당 </a:t>
            </a:r>
            <a:r>
              <a:rPr lang="en-US" altLang="ko-KR" dirty="0">
                <a:latin typeface="Verdana Pro Cond" panose="020B0606030504040204" pitchFamily="34" charset="0"/>
              </a:rPr>
              <a:t>window</a:t>
            </a:r>
            <a:r>
              <a:rPr lang="ko-KR" altLang="en-US" dirty="0">
                <a:latin typeface="Verdana Pro Cond" panose="020B0606030504040204" pitchFamily="34" charset="0"/>
              </a:rPr>
              <a:t>에서 </a:t>
            </a:r>
            <a:r>
              <a:rPr lang="en-US" altLang="ko-KR" dirty="0">
                <a:latin typeface="Verdana Pro Cond" panose="020B0606030504040204" pitchFamily="34" charset="0"/>
              </a:rPr>
              <a:t>Y </a:t>
            </a:r>
            <a:r>
              <a:rPr lang="ko-KR" altLang="en-US" dirty="0">
                <a:latin typeface="Verdana Pro Cond" panose="020B0606030504040204" pitchFamily="34" charset="0"/>
              </a:rPr>
              <a:t>값의 </a:t>
            </a:r>
            <a:r>
              <a:rPr lang="en-US" altLang="ko-KR" dirty="0">
                <a:latin typeface="Verdana Pro Cond" panose="020B0606030504040204" pitchFamily="34" charset="0"/>
              </a:rPr>
              <a:t>max</a:t>
            </a:r>
            <a:r>
              <a:rPr lang="ko-KR" altLang="en-US" dirty="0">
                <a:latin typeface="Verdana Pro Cond" panose="020B0606030504040204" pitchFamily="34" charset="0"/>
              </a:rPr>
              <a:t>를 찾음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E85228-8E6C-4E73-A19E-6BBBBBAC9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2730" y="61230"/>
            <a:ext cx="5867055" cy="43389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281EB7-E472-424D-A711-9B536D2BE395}"/>
              </a:ext>
            </a:extLst>
          </p:cNvPr>
          <p:cNvSpPr txBox="1"/>
          <p:nvPr/>
        </p:nvSpPr>
        <p:spPr>
          <a:xfrm>
            <a:off x="5735615" y="6599899"/>
            <a:ext cx="6016263" cy="2529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그림자는 일반적으로 </a:t>
            </a:r>
            <a:r>
              <a:rPr lang="en-US" altLang="ko-KR" dirty="0">
                <a:latin typeface="Verdana Pro Cond" panose="020B0606030504040204" pitchFamily="34" charset="0"/>
              </a:rPr>
              <a:t>Local Max</a:t>
            </a:r>
            <a:r>
              <a:rPr lang="ko-KR" altLang="en-US" dirty="0">
                <a:latin typeface="Verdana Pro Cond" panose="020B0606030504040204" pitchFamily="34" charset="0"/>
              </a:rPr>
              <a:t>가 낮다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또한 </a:t>
            </a:r>
            <a:r>
              <a:rPr lang="en-US" altLang="ko-KR" dirty="0">
                <a:latin typeface="Verdana Pro Cond" panose="020B0606030504040204" pitchFamily="34" charset="0"/>
              </a:rPr>
              <a:t>edge </a:t>
            </a:r>
            <a:r>
              <a:rPr lang="ko-KR" altLang="en-US" dirty="0">
                <a:latin typeface="Verdana Pro Cond" panose="020B0606030504040204" pitchFamily="34" charset="0"/>
              </a:rPr>
              <a:t>사이의 어두운 부분을 </a:t>
            </a:r>
            <a:r>
              <a:rPr lang="en-US" altLang="ko-KR" dirty="0">
                <a:latin typeface="Verdana Pro Cond" panose="020B0606030504040204" pitchFamily="34" charset="0"/>
              </a:rPr>
              <a:t>shadow</a:t>
            </a:r>
            <a:r>
              <a:rPr lang="ko-KR" altLang="en-US" dirty="0">
                <a:latin typeface="Verdana Pro Cond" panose="020B0606030504040204" pitchFamily="34" charset="0"/>
              </a:rPr>
              <a:t>로 검출하지 않을 수 있다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Seed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의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Y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값 평균과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Local Max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의 절댓값이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10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이하인 경우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Shadow feature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 중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1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개 충족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1631A1-6CD2-4FFA-9BCE-67F4D2320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0183" y="4890410"/>
            <a:ext cx="3990043" cy="32451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A44006-B7C0-4EA5-B955-41DAF95A27A7}"/>
              </a:ext>
            </a:extLst>
          </p:cNvPr>
          <p:cNvSpPr txBox="1"/>
          <p:nvPr/>
        </p:nvSpPr>
        <p:spPr>
          <a:xfrm>
            <a:off x="12271737" y="8398870"/>
            <a:ext cx="6016263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판자 사이의 검은색 </a:t>
            </a:r>
            <a:r>
              <a:rPr lang="en-US" altLang="ko-KR" dirty="0">
                <a:latin typeface="Verdana Pro Cond" panose="020B0606030504040204" pitchFamily="34" charset="0"/>
              </a:rPr>
              <a:t>edge</a:t>
            </a:r>
            <a:r>
              <a:rPr lang="ko-KR" altLang="en-US" dirty="0">
                <a:latin typeface="Verdana Pro Cond" panose="020B0606030504040204" pitchFamily="34" charset="0"/>
              </a:rPr>
              <a:t>를 </a:t>
            </a:r>
            <a:r>
              <a:rPr lang="en-US" altLang="ko-KR" dirty="0">
                <a:latin typeface="Verdana Pro Cond" panose="020B0606030504040204" pitchFamily="34" charset="0"/>
              </a:rPr>
              <a:t>shadow</a:t>
            </a:r>
            <a:r>
              <a:rPr lang="ko-KR" altLang="en-US" dirty="0">
                <a:latin typeface="Verdana Pro Cond" panose="020B0606030504040204" pitchFamily="34" charset="0"/>
              </a:rPr>
              <a:t>와 구별할 수 있다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2735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2DDE84-9444-4EAA-8FCB-CCA360A7A476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8.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321AFD-1564-4D39-A5F5-9ABAC34C87C5}"/>
              </a:ext>
            </a:extLst>
          </p:cNvPr>
          <p:cNvSpPr txBox="1"/>
          <p:nvPr/>
        </p:nvSpPr>
        <p:spPr>
          <a:xfrm>
            <a:off x="993614" y="2865799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Gradient</a:t>
            </a:r>
          </a:p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Sum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1CFA5B-E524-47FB-8747-C99661581DA8}"/>
              </a:ext>
            </a:extLst>
          </p:cNvPr>
          <p:cNvSpPr txBox="1"/>
          <p:nvPr/>
        </p:nvSpPr>
        <p:spPr>
          <a:xfrm>
            <a:off x="5735615" y="461782"/>
            <a:ext cx="6016263" cy="1700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Gradient Sum </a:t>
            </a:r>
            <a:r>
              <a:rPr lang="ko-KR" altLang="en-US" dirty="0">
                <a:latin typeface="Verdana Pro Cond" panose="020B0606030504040204" pitchFamily="34" charset="0"/>
              </a:rPr>
              <a:t>계산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Verdana Pro Cond" panose="020B0606030504040204" pitchFamily="34" charset="0"/>
              </a:rPr>
              <a:t>영상에서 </a:t>
            </a:r>
            <a:r>
              <a:rPr lang="en-US" altLang="ko-KR" dirty="0">
                <a:latin typeface="Verdana Pro Cond" panose="020B0606030504040204" pitchFamily="34" charset="0"/>
              </a:rPr>
              <a:t>Gradient</a:t>
            </a:r>
            <a:r>
              <a:rPr lang="ko-KR" altLang="en-US" dirty="0">
                <a:latin typeface="Verdana Pro Cond" panose="020B0606030504040204" pitchFamily="34" charset="0"/>
              </a:rPr>
              <a:t>를 계산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Verdana Pro Cond" panose="020B0606030504040204" pitchFamily="34" charset="0"/>
              </a:rPr>
              <a:t>검사할 픽셀에 </a:t>
            </a:r>
            <a:r>
              <a:rPr lang="en-US" altLang="ko-KR" dirty="0">
                <a:latin typeface="Verdana Pro Cond" panose="020B0606030504040204" pitchFamily="34" charset="0"/>
              </a:rPr>
              <a:t>5 x 5 window</a:t>
            </a:r>
            <a:r>
              <a:rPr lang="ko-KR" altLang="en-US" dirty="0">
                <a:latin typeface="Verdana Pro Cond" panose="020B0606030504040204" pitchFamily="34" charset="0"/>
              </a:rPr>
              <a:t>를 적용하여 </a:t>
            </a:r>
            <a:r>
              <a:rPr lang="en-US" altLang="ko-KR" dirty="0">
                <a:latin typeface="Verdana Pro Cond" panose="020B0606030504040204" pitchFamily="34" charset="0"/>
              </a:rPr>
              <a:t>Gradient </a:t>
            </a:r>
            <a:r>
              <a:rPr lang="ko-KR" altLang="en-US" dirty="0">
                <a:latin typeface="Verdana Pro Cond" panose="020B0606030504040204" pitchFamily="34" charset="0"/>
              </a:rPr>
              <a:t>이미지에서 해당 </a:t>
            </a:r>
            <a:r>
              <a:rPr lang="en-US" altLang="ko-KR" dirty="0">
                <a:latin typeface="Verdana Pro Cond" panose="020B0606030504040204" pitchFamily="34" charset="0"/>
              </a:rPr>
              <a:t>window</a:t>
            </a:r>
            <a:r>
              <a:rPr lang="ko-KR" altLang="en-US" dirty="0">
                <a:latin typeface="Verdana Pro Cond" panose="020B0606030504040204" pitchFamily="34" charset="0"/>
              </a:rPr>
              <a:t>의 픽셀 값 평균을 계산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42D7A3-BD22-46BC-A8CC-D2FA3DBFC6CF}"/>
              </a:ext>
            </a:extLst>
          </p:cNvPr>
          <p:cNvSpPr txBox="1"/>
          <p:nvPr/>
        </p:nvSpPr>
        <p:spPr>
          <a:xfrm>
            <a:off x="5735615" y="2499352"/>
            <a:ext cx="6016263" cy="1700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그림자 내부는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gradient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가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blur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되기 때문에 일반적으로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gradient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값이 작다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 Gradient Sum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이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5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아래인 경우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Shadow feature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중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1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개 충족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E125C57-FD15-40A9-9B9B-74DB52428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0398" y="46155"/>
            <a:ext cx="3226993" cy="4606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6C2035-2196-40D9-9E39-3A0409988BCD}"/>
              </a:ext>
            </a:extLst>
          </p:cNvPr>
          <p:cNvSpPr txBox="1"/>
          <p:nvPr/>
        </p:nvSpPr>
        <p:spPr>
          <a:xfrm>
            <a:off x="993614" y="5283738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9.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EA04D8-89A5-484A-AF38-3799D0B12587}"/>
              </a:ext>
            </a:extLst>
          </p:cNvPr>
          <p:cNvSpPr txBox="1"/>
          <p:nvPr/>
        </p:nvSpPr>
        <p:spPr>
          <a:xfrm>
            <a:off x="993614" y="6145512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Shadow </a:t>
            </a:r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판단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10400F-7C75-4EF2-A079-40C85F635AE5}"/>
              </a:ext>
            </a:extLst>
          </p:cNvPr>
          <p:cNvSpPr txBox="1"/>
          <p:nvPr/>
        </p:nvSpPr>
        <p:spPr>
          <a:xfrm>
            <a:off x="5708404" y="4800894"/>
            <a:ext cx="9902261" cy="460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앞서 </a:t>
            </a:r>
            <a:r>
              <a:rPr lang="en-US" altLang="ko-KR" dirty="0">
                <a:latin typeface="Verdana Pro Cond" panose="020B0606030504040204" pitchFamily="34" charset="0"/>
              </a:rPr>
              <a:t>5</a:t>
            </a:r>
            <a:r>
              <a:rPr lang="ko-KR" altLang="en-US" dirty="0">
                <a:latin typeface="Verdana Pro Cond" panose="020B0606030504040204" pitchFamily="34" charset="0"/>
              </a:rPr>
              <a:t>개의 </a:t>
            </a:r>
            <a:r>
              <a:rPr lang="en-US" altLang="ko-KR" dirty="0">
                <a:latin typeface="Verdana Pro Cond" panose="020B0606030504040204" pitchFamily="34" charset="0"/>
              </a:rPr>
              <a:t>feature</a:t>
            </a:r>
            <a:r>
              <a:rPr lang="ko-KR" altLang="en-US" dirty="0">
                <a:latin typeface="Verdana Pro Cond" panose="020B0606030504040204" pitchFamily="34" charset="0"/>
              </a:rPr>
              <a:t>를 통해 </a:t>
            </a:r>
            <a:r>
              <a:rPr lang="en-US" altLang="ko-KR" dirty="0">
                <a:latin typeface="Verdana Pro Cond" panose="020B0606030504040204" pitchFamily="34" charset="0"/>
              </a:rPr>
              <a:t>Shadow feature </a:t>
            </a:r>
            <a:r>
              <a:rPr lang="ko-KR" altLang="en-US" dirty="0">
                <a:latin typeface="Verdana Pro Cond" panose="020B0606030504040204" pitchFamily="34" charset="0"/>
              </a:rPr>
              <a:t>중 해당 되는 것이 몇 개인지 판단할 수 있음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5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개 중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3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개 이상이 충족되면 그림자 픽셀로 판단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그 이유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1.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클릭한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Seed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와 같은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Surface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에 존재하는 경우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dirty="0" err="1">
                <a:latin typeface="Verdana Pro Cond" panose="020B0606030504040204" pitchFamily="34" charset="0"/>
                <a:sym typeface="Wingdings" panose="05000000000000000000" pitchFamily="2" charset="2"/>
              </a:rPr>
              <a:t>CbCr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 distance, Y distance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는 일반적으로 충족하고 나머지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 Local Max, Smoothness, Gradient Sum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에서 하나 이상 판단되면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 Shadow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로 판단 가능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2.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클릭한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Seed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와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다른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Surface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에 존재하는 경우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Seed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와 연결된 것 중에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Local Max, Smoothness, Gradient Sum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조건이 만족하는 것을 포함 가능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3.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그림자 외부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그림자 외부와는 경계로 구분되기 때문에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Local Max, Smoothness, Gradient Sum 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조건 중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1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개 이하가 만족하고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latin typeface="Verdana Pro Cond" panose="020B0606030504040204" pitchFamily="34" charset="0"/>
                <a:sym typeface="Wingdings" panose="05000000000000000000" pitchFamily="2" charset="2"/>
              </a:rPr>
              <a:t>CbCr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 distance, Y distance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 중 </a:t>
            </a:r>
            <a:r>
              <a:rPr lang="en-US" altLang="ko-KR" dirty="0">
                <a:latin typeface="Verdana Pro Cond" panose="020B0606030504040204" pitchFamily="34" charset="0"/>
                <a:sym typeface="Wingdings" panose="05000000000000000000" pitchFamily="2" charset="2"/>
              </a:rPr>
              <a:t>1</a:t>
            </a:r>
            <a:r>
              <a:rPr lang="ko-KR" altLang="en-US" dirty="0">
                <a:latin typeface="Verdana Pro Cond" panose="020B0606030504040204" pitchFamily="34" charset="0"/>
                <a:sym typeface="Wingdings" panose="05000000000000000000" pitchFamily="2" charset="2"/>
              </a:rPr>
              <a:t>개 이하가 보통 만족하기 때문에 포함 불가능</a:t>
            </a:r>
            <a:endParaRPr lang="en-US" altLang="ko-KR" dirty="0">
              <a:latin typeface="Verdana Pro Cond" panose="020B0606030504040204" pitchFamily="34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1309</Words>
  <Application>Microsoft Office PowerPoint</Application>
  <PresentationFormat>사용자 지정</PresentationFormat>
  <Paragraphs>190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Helvetica Neue</vt:lpstr>
      <vt:lpstr>Open Sans</vt:lpstr>
      <vt:lpstr>맑은 고딕</vt:lpstr>
      <vt:lpstr>Arial</vt:lpstr>
      <vt:lpstr>Calibri</vt:lpstr>
      <vt:lpstr>Cambria Math</vt:lpstr>
      <vt:lpstr>Franklin Gothic Heavy</vt:lpstr>
      <vt:lpstr>Verdana Pro Cond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seok gyeong</cp:lastModifiedBy>
  <cp:revision>46</cp:revision>
  <dcterms:created xsi:type="dcterms:W3CDTF">2021-02-14T12:13:01Z</dcterms:created>
  <dcterms:modified xsi:type="dcterms:W3CDTF">2021-03-14T10:56:35Z</dcterms:modified>
</cp:coreProperties>
</file>